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B1B0"/>
    <a:srgbClr val="516F86"/>
    <a:srgbClr val="71A8D1"/>
    <a:srgbClr val="2B3436"/>
    <a:srgbClr val="ACC9C8"/>
    <a:srgbClr val="86B5D8"/>
    <a:srgbClr val="D8E6EF"/>
    <a:srgbClr val="5D91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78" autoAdjust="0"/>
  </p:normalViewPr>
  <p:slideViewPr>
    <p:cSldViewPr snapToGrid="0">
      <p:cViewPr>
        <p:scale>
          <a:sx n="33" d="100"/>
          <a:sy n="33" d="100"/>
        </p:scale>
        <p:origin x="930" y="114"/>
      </p:cViewPr>
      <p:guideLst/>
    </p:cSldViewPr>
  </p:slideViewPr>
  <p:notesTextViewPr>
    <p:cViewPr>
      <p:scale>
        <a:sx n="1" d="1"/>
        <a:sy n="1" d="1"/>
      </p:scale>
      <p:origin x="0" y="-12"/>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2A85D-CD83-4809-B221-D347537B1092}" type="datetimeFigureOut">
              <a:rPr lang="en-US" smtClean="0"/>
              <a:t>10/09/23</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7A75B-A2EC-4A9C-8D6D-CB5655910D77}" type="slidenum">
              <a:rPr lang="en-US" smtClean="0"/>
              <a:t>‹#›</a:t>
            </a:fld>
            <a:endParaRPr lang="en-US"/>
          </a:p>
        </p:txBody>
      </p:sp>
    </p:spTree>
    <p:extLst>
      <p:ext uri="{BB962C8B-B14F-4D97-AF65-F5344CB8AC3E}">
        <p14:creationId xmlns:p14="http://schemas.microsoft.com/office/powerpoint/2010/main" val="1244652843"/>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7A75B-A2EC-4A9C-8D6D-CB5655910D77}" type="slidenum">
              <a:rPr lang="en-US" smtClean="0"/>
              <a:t>1</a:t>
            </a:fld>
            <a:endParaRPr lang="en-US"/>
          </a:p>
        </p:txBody>
      </p:sp>
    </p:spTree>
    <p:extLst>
      <p:ext uri="{BB962C8B-B14F-4D97-AF65-F5344CB8AC3E}">
        <p14:creationId xmlns:p14="http://schemas.microsoft.com/office/powerpoint/2010/main" val="3933221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98598C-46A0-4610-8C11-1D0CAA8730EF}" type="datetimeFigureOut">
              <a:rPr lang="en-US" smtClean="0"/>
              <a:t>10/09/23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2235053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8598C-46A0-4610-8C11-1D0CAA8730EF}" type="datetimeFigureOut">
              <a:rPr lang="en-US" smtClean="0"/>
              <a:t>10/09/23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1869987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8598C-46A0-4610-8C11-1D0CAA8730EF}" type="datetimeFigureOut">
              <a:rPr lang="en-US" smtClean="0"/>
              <a:t>10/09/23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3495126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8598C-46A0-4610-8C11-1D0CAA8730EF}" type="datetimeFigureOut">
              <a:rPr lang="en-US" smtClean="0"/>
              <a:t>10/09/23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3035729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98598C-46A0-4610-8C11-1D0CAA8730EF}" type="datetimeFigureOut">
              <a:rPr lang="en-US" smtClean="0"/>
              <a:t>10/09/23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3160159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98598C-46A0-4610-8C11-1D0CAA8730EF}" type="datetimeFigureOut">
              <a:rPr lang="en-US" smtClean="0"/>
              <a:t>10/09/23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386718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98598C-46A0-4610-8C11-1D0CAA8730EF}" type="datetimeFigureOut">
              <a:rPr lang="en-US" smtClean="0"/>
              <a:t>10/09/23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375289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98598C-46A0-4610-8C11-1D0CAA8730EF}" type="datetimeFigureOut">
              <a:rPr lang="en-US" smtClean="0"/>
              <a:t>10/09/23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18326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98598C-46A0-4610-8C11-1D0CAA8730EF}" type="datetimeFigureOut">
              <a:rPr lang="en-US" smtClean="0"/>
              <a:t>10/09/23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323797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7B98598C-46A0-4610-8C11-1D0CAA8730EF}" type="datetimeFigureOut">
              <a:rPr lang="en-US" smtClean="0"/>
              <a:t>10/09/23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2638780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7B98598C-46A0-4610-8C11-1D0CAA8730EF}" type="datetimeFigureOut">
              <a:rPr lang="en-US" smtClean="0"/>
              <a:t>10/09/23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21195-4D87-4EC7-A064-346090188D9E}" type="slidenum">
              <a:rPr lang="en-US" smtClean="0"/>
              <a:t>‹#›</a:t>
            </a:fld>
            <a:endParaRPr lang="en-US"/>
          </a:p>
        </p:txBody>
      </p:sp>
    </p:spTree>
    <p:extLst>
      <p:ext uri="{BB962C8B-B14F-4D97-AF65-F5344CB8AC3E}">
        <p14:creationId xmlns:p14="http://schemas.microsoft.com/office/powerpoint/2010/main" val="278257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7B98598C-46A0-4610-8C11-1D0CAA8730EF}" type="datetimeFigureOut">
              <a:rPr lang="en-US" smtClean="0"/>
              <a:t>10/09/23</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6621195-4D87-4EC7-A064-346090188D9E}" type="slidenum">
              <a:rPr lang="en-US" smtClean="0"/>
              <a:t>‹#›</a:t>
            </a:fld>
            <a:endParaRPr lang="en-US"/>
          </a:p>
        </p:txBody>
      </p:sp>
    </p:spTree>
    <p:extLst>
      <p:ext uri="{BB962C8B-B14F-4D97-AF65-F5344CB8AC3E}">
        <p14:creationId xmlns:p14="http://schemas.microsoft.com/office/powerpoint/2010/main" val="3708880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hyperlink" Target="mailto:andrei.m_curea@yahoo.com" TargetMode="External"/><Relationship Id="rId12" Type="http://schemas.microsoft.com/office/2007/relationships/hdphoto" Target="../media/hdphoto2.wdp"/><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notesSlide" Target="../notesSlides/notesSlide1.xml"/><Relationship Id="rId16" Type="http://schemas.microsoft.com/office/2007/relationships/hdphoto" Target="../media/hdphoto4.wdp"/><Relationship Id="rId20" Type="http://schemas.openxmlformats.org/officeDocument/2006/relationships/image" Target="../media/image13.PNG"/><Relationship Id="rId29" Type="http://schemas.openxmlformats.org/officeDocument/2006/relationships/image" Target="../media/image21.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6.PNG"/><Relationship Id="rId28" Type="http://schemas.openxmlformats.org/officeDocument/2006/relationships/image" Target="../media/image20.png"/><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2.png"/><Relationship Id="rId9" Type="http://schemas.microsoft.com/office/2007/relationships/hdphoto" Target="../media/hdphoto1.wdp"/><Relationship Id="rId14" Type="http://schemas.microsoft.com/office/2007/relationships/hdphoto" Target="../media/hdphoto3.wdp"/><Relationship Id="rId22" Type="http://schemas.openxmlformats.org/officeDocument/2006/relationships/image" Target="../media/image15.png"/><Relationship Id="rId27" Type="http://schemas.microsoft.com/office/2007/relationships/hdphoto" Target="../media/hdphoto5.wdp"/><Relationship Id="rId30"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BC3E3124-CA41-C955-C953-572B5AAEEF52}"/>
              </a:ext>
            </a:extLst>
          </p:cNvPr>
          <p:cNvSpPr/>
          <p:nvPr/>
        </p:nvSpPr>
        <p:spPr>
          <a:xfrm>
            <a:off x="0" y="-54213"/>
            <a:ext cx="30275213" cy="43239440"/>
          </a:xfrm>
          <a:prstGeom prst="rect">
            <a:avLst/>
          </a:prstGeom>
          <a:solidFill>
            <a:srgbClr val="D8E6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Lucida Bright" panose="02040602050505020304" pitchFamily="18" charset="0"/>
              </a:rPr>
              <a:t>`</a:t>
            </a:r>
          </a:p>
        </p:txBody>
      </p:sp>
      <p:sp>
        <p:nvSpPr>
          <p:cNvPr id="5" name="Rectangle 23">
            <a:extLst>
              <a:ext uri="{FF2B5EF4-FFF2-40B4-BE49-F238E27FC236}">
                <a16:creationId xmlns:a16="http://schemas.microsoft.com/office/drawing/2014/main" id="{19C52065-6F7A-ADF9-DC44-0A2A3D6D3CBA}"/>
              </a:ext>
            </a:extLst>
          </p:cNvPr>
          <p:cNvSpPr>
            <a:spLocks noChangeArrowheads="1"/>
          </p:cNvSpPr>
          <p:nvPr/>
        </p:nvSpPr>
        <p:spPr bwMode="auto">
          <a:xfrm>
            <a:off x="76200" y="40323273"/>
            <a:ext cx="30275212" cy="2480490"/>
          </a:xfrm>
          <a:prstGeom prst="rect">
            <a:avLst/>
          </a:prstGeom>
          <a:gradFill flip="none" rotWithShape="1">
            <a:gsLst>
              <a:gs pos="0">
                <a:srgbClr val="516F86">
                  <a:shade val="30000"/>
                  <a:satMod val="115000"/>
                </a:srgbClr>
              </a:gs>
              <a:gs pos="50000">
                <a:srgbClr val="516F86">
                  <a:shade val="67500"/>
                  <a:satMod val="115000"/>
                </a:srgbClr>
              </a:gs>
              <a:gs pos="100000">
                <a:srgbClr val="516F86">
                  <a:shade val="100000"/>
                  <a:satMod val="115000"/>
                </a:srgbClr>
              </a:gs>
            </a:gsLst>
            <a:lin ang="0" scaled="1"/>
            <a:tileRect/>
          </a:gradFill>
          <a:ln w="9525">
            <a:solidFill>
              <a:srgbClr val="516F86"/>
            </a:solidFill>
            <a:miter lim="800000"/>
            <a:headEnd/>
            <a:tailEnd/>
          </a:ln>
        </p:spPr>
        <p:txBody>
          <a:bodyPr wrap="none" lIns="417588" tIns="208794" rIns="417588" bIns="208794" anchor="ctr"/>
          <a:lstStyle/>
          <a:p>
            <a:pPr algn="r" defTabSz="4175125"/>
            <a:endParaRPr lang="nl-NL" sz="10000" dirty="0">
              <a:latin typeface="Tahoma" pitchFamily="34" charset="0"/>
            </a:endParaRPr>
          </a:p>
        </p:txBody>
      </p:sp>
      <p:grpSp>
        <p:nvGrpSpPr>
          <p:cNvPr id="11" name="Group 10">
            <a:extLst>
              <a:ext uri="{FF2B5EF4-FFF2-40B4-BE49-F238E27FC236}">
                <a16:creationId xmlns:a16="http://schemas.microsoft.com/office/drawing/2014/main" id="{79DE8437-3D2E-9883-E863-1D1E319DA5DD}"/>
              </a:ext>
            </a:extLst>
          </p:cNvPr>
          <p:cNvGrpSpPr/>
          <p:nvPr/>
        </p:nvGrpSpPr>
        <p:grpSpPr>
          <a:xfrm>
            <a:off x="19326588" y="40478724"/>
            <a:ext cx="10562614" cy="2273734"/>
            <a:chOff x="20003097" y="552784"/>
            <a:chExt cx="10188918" cy="2028825"/>
          </a:xfrm>
        </p:grpSpPr>
        <p:pic>
          <p:nvPicPr>
            <p:cNvPr id="7" name="Picture 6">
              <a:extLst>
                <a:ext uri="{FF2B5EF4-FFF2-40B4-BE49-F238E27FC236}">
                  <a16:creationId xmlns:a16="http://schemas.microsoft.com/office/drawing/2014/main" id="{9CC78EBF-1C1F-6EDD-B4EA-E3EA5C7DE706}"/>
                </a:ext>
              </a:extLst>
            </p:cNvPr>
            <p:cNvPicPr>
              <a:picLocks noChangeAspect="1"/>
            </p:cNvPicPr>
            <p:nvPr/>
          </p:nvPicPr>
          <p:blipFill>
            <a:blip r:embed="rId3"/>
            <a:stretch>
              <a:fillRect/>
            </a:stretch>
          </p:blipFill>
          <p:spPr>
            <a:xfrm>
              <a:off x="24395083" y="552784"/>
              <a:ext cx="2057400" cy="2028825"/>
            </a:xfrm>
            <a:prstGeom prst="rect">
              <a:avLst/>
            </a:prstGeom>
          </p:spPr>
        </p:pic>
        <p:pic>
          <p:nvPicPr>
            <p:cNvPr id="9" name="Picture 8">
              <a:extLst>
                <a:ext uri="{FF2B5EF4-FFF2-40B4-BE49-F238E27FC236}">
                  <a16:creationId xmlns:a16="http://schemas.microsoft.com/office/drawing/2014/main" id="{1D310F3E-B083-05EB-2D05-AE39E524DED6}"/>
                </a:ext>
              </a:extLst>
            </p:cNvPr>
            <p:cNvPicPr>
              <a:picLocks noChangeAspect="1"/>
            </p:cNvPicPr>
            <p:nvPr/>
          </p:nvPicPr>
          <p:blipFill>
            <a:blip r:embed="rId4"/>
            <a:stretch>
              <a:fillRect/>
            </a:stretch>
          </p:blipFill>
          <p:spPr>
            <a:xfrm>
              <a:off x="26608252" y="552784"/>
              <a:ext cx="3583763" cy="2028825"/>
            </a:xfrm>
            <a:prstGeom prst="rect">
              <a:avLst/>
            </a:prstGeom>
          </p:spPr>
        </p:pic>
        <p:pic>
          <p:nvPicPr>
            <p:cNvPr id="1026" name="Picture 2" descr="Facultatea de Electronică, Telecomunicații și Tehnologia Informației -  Universitatea Politehnica din Bucuresti">
              <a:extLst>
                <a:ext uri="{FF2B5EF4-FFF2-40B4-BE49-F238E27FC236}">
                  <a16:creationId xmlns:a16="http://schemas.microsoft.com/office/drawing/2014/main" id="{2DAA1022-0664-B137-7012-77B523CDD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0489" y="552784"/>
              <a:ext cx="20288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partamentul de Telecomunicatii | Site-ul Departamentului de  Telecomunicatii">
              <a:extLst>
                <a:ext uri="{FF2B5EF4-FFF2-40B4-BE49-F238E27FC236}">
                  <a16:creationId xmlns:a16="http://schemas.microsoft.com/office/drawing/2014/main" id="{B0146A34-3534-E1F3-854F-C4309C70C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3097" y="552784"/>
              <a:ext cx="2045846" cy="202882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30A3D1AD-BCAF-15F9-7188-B234EAA5EFF9}"/>
              </a:ext>
            </a:extLst>
          </p:cNvPr>
          <p:cNvSpPr txBox="1"/>
          <p:nvPr/>
        </p:nvSpPr>
        <p:spPr>
          <a:xfrm>
            <a:off x="279141" y="40370824"/>
            <a:ext cx="19606601" cy="2308324"/>
          </a:xfrm>
          <a:prstGeom prst="rect">
            <a:avLst/>
          </a:prstGeom>
          <a:noFill/>
        </p:spPr>
        <p:txBody>
          <a:bodyPr wrap="square" rtlCol="0">
            <a:spAutoFit/>
          </a:bodyPr>
          <a:lstStyle/>
          <a:p>
            <a:r>
              <a:rPr lang="en-US" sz="4800" b="1" dirty="0">
                <a:solidFill>
                  <a:srgbClr val="D8E6EF"/>
                </a:solidFill>
                <a:latin typeface="Lucida Bright" panose="02040602050505020304" pitchFamily="18" charset="0"/>
              </a:rPr>
              <a:t>Contact Information: </a:t>
            </a:r>
          </a:p>
          <a:p>
            <a:r>
              <a:rPr lang="en-US" sz="4800" b="1" dirty="0">
                <a:solidFill>
                  <a:srgbClr val="D8E6EF"/>
                </a:solidFill>
                <a:latin typeface="Lucida Bright" panose="02040602050505020304" pitchFamily="18" charset="0"/>
              </a:rPr>
              <a:t>	- Ing. Andrei Curea – </a:t>
            </a:r>
            <a:r>
              <a:rPr lang="en-US" sz="4800" b="1" dirty="0">
                <a:solidFill>
                  <a:srgbClr val="D8E6EF"/>
                </a:solidFill>
                <a:latin typeface="Lucida Bright" panose="02040602050505020304" pitchFamily="18" charset="0"/>
                <a:hlinkClick r:id="rId7">
                  <a:extLst>
                    <a:ext uri="{A12FA001-AC4F-418D-AE19-62706E023703}">
                      <ahyp:hlinkClr xmlns:ahyp="http://schemas.microsoft.com/office/drawing/2018/hyperlinkcolor" val="tx"/>
                    </a:ext>
                  </a:extLst>
                </a:hlinkClick>
              </a:rPr>
              <a:t>andrei.m_curea@yahoo.com</a:t>
            </a:r>
            <a:endParaRPr lang="en-US" sz="4800" b="1" dirty="0">
              <a:solidFill>
                <a:srgbClr val="D8E6EF"/>
              </a:solidFill>
              <a:latin typeface="Lucida Bright" panose="02040602050505020304" pitchFamily="18" charset="0"/>
            </a:endParaRPr>
          </a:p>
          <a:p>
            <a:r>
              <a:rPr lang="en-US" sz="4800" b="1" dirty="0">
                <a:solidFill>
                  <a:srgbClr val="D8E6EF"/>
                </a:solidFill>
                <a:latin typeface="Lucida Bright" panose="02040602050505020304" pitchFamily="18" charset="0"/>
              </a:rPr>
              <a:t>	- Dr. Ing. Alexandru </a:t>
            </a:r>
            <a:r>
              <a:rPr lang="en-US" sz="4800" b="1" dirty="0" err="1">
                <a:solidFill>
                  <a:srgbClr val="D8E6EF"/>
                </a:solidFill>
                <a:latin typeface="Lucida Bright" panose="02040602050505020304" pitchFamily="18" charset="0"/>
              </a:rPr>
              <a:t>Antonescu</a:t>
            </a:r>
            <a:r>
              <a:rPr lang="en-US" sz="4800" b="1" dirty="0">
                <a:solidFill>
                  <a:srgbClr val="D8E6EF"/>
                </a:solidFill>
                <a:latin typeface="Lucida Bright" panose="02040602050505020304" pitchFamily="18" charset="0"/>
              </a:rPr>
              <a:t> – aantonescu@upb.ro </a:t>
            </a:r>
          </a:p>
        </p:txBody>
      </p:sp>
      <p:grpSp>
        <p:nvGrpSpPr>
          <p:cNvPr id="1187" name="Group 1186">
            <a:extLst>
              <a:ext uri="{FF2B5EF4-FFF2-40B4-BE49-F238E27FC236}">
                <a16:creationId xmlns:a16="http://schemas.microsoft.com/office/drawing/2014/main" id="{7C299F28-BD95-4EA3-EA2C-6900429EA0F7}"/>
              </a:ext>
            </a:extLst>
          </p:cNvPr>
          <p:cNvGrpSpPr/>
          <p:nvPr/>
        </p:nvGrpSpPr>
        <p:grpSpPr>
          <a:xfrm>
            <a:off x="0" y="-54214"/>
            <a:ext cx="30275213" cy="2525988"/>
            <a:chOff x="0" y="-54214"/>
            <a:chExt cx="30275213" cy="2876506"/>
          </a:xfrm>
        </p:grpSpPr>
        <p:sp>
          <p:nvSpPr>
            <p:cNvPr id="1024" name="Google Shape;832;p34">
              <a:extLst>
                <a:ext uri="{FF2B5EF4-FFF2-40B4-BE49-F238E27FC236}">
                  <a16:creationId xmlns:a16="http://schemas.microsoft.com/office/drawing/2014/main" id="{173A108B-3976-5000-AD95-03ADB9D18E40}"/>
                </a:ext>
              </a:extLst>
            </p:cNvPr>
            <p:cNvSpPr/>
            <p:nvPr/>
          </p:nvSpPr>
          <p:spPr>
            <a:xfrm>
              <a:off x="0" y="-54214"/>
              <a:ext cx="30275213" cy="2876506"/>
            </a:xfrm>
            <a:prstGeom prst="rect">
              <a:avLst/>
            </a:prstGeom>
            <a:gradFill flip="none" rotWithShape="1">
              <a:gsLst>
                <a:gs pos="0">
                  <a:srgbClr val="516F86">
                    <a:shade val="30000"/>
                    <a:satMod val="115000"/>
                  </a:srgbClr>
                </a:gs>
                <a:gs pos="50000">
                  <a:srgbClr val="516F86">
                    <a:shade val="67500"/>
                    <a:satMod val="115000"/>
                  </a:srgbClr>
                </a:gs>
                <a:gs pos="100000">
                  <a:srgbClr val="516F86">
                    <a:shade val="100000"/>
                    <a:satMod val="115000"/>
                  </a:srgbClr>
                </a:gs>
              </a:gsLst>
              <a:lin ang="2700000" scaled="1"/>
              <a:tileRect/>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ucida Bright" panose="02040602050505020304" pitchFamily="18" charset="0"/>
                <a:cs typeface="Arial"/>
                <a:sym typeface="Arial"/>
              </a:endParaRPr>
            </a:p>
          </p:txBody>
        </p:sp>
        <p:sp>
          <p:nvSpPr>
            <p:cNvPr id="12" name="Rectangle 11">
              <a:extLst>
                <a:ext uri="{FF2B5EF4-FFF2-40B4-BE49-F238E27FC236}">
                  <a16:creationId xmlns:a16="http://schemas.microsoft.com/office/drawing/2014/main" id="{1C735572-1D33-023C-7D85-CF4F9E196A86}"/>
                </a:ext>
              </a:extLst>
            </p:cNvPr>
            <p:cNvSpPr txBox="1">
              <a:spLocks noChangeArrowheads="1"/>
            </p:cNvSpPr>
            <p:nvPr/>
          </p:nvSpPr>
          <p:spPr bwMode="auto">
            <a:xfrm>
              <a:off x="902987" y="73384"/>
              <a:ext cx="28264257" cy="2624185"/>
            </a:xfrm>
            <a:prstGeom prst="rect">
              <a:avLst/>
            </a:prstGeom>
            <a:noFill/>
            <a:ln>
              <a:miter lim="800000"/>
              <a:headEnd/>
              <a:tailEnd/>
            </a:ln>
          </p:spPr>
          <p:txBody>
            <a:bodyPr vert="horz" wrap="square" lIns="0" tIns="0" rIns="0" bIns="0" numCol="1" anchor="t" anchorCtr="0" compatLnSpc="1">
              <a:prstTxWarp prst="textNoShape">
                <a:avLst/>
              </a:prstTxWarp>
            </a:bodyPr>
            <a:lstStyle/>
            <a:p>
              <a:pPr marL="0" marR="0" lvl="0" indent="0" algn="ctr" defTabSz="4175125" rtl="0" eaLnBrk="1" fontAlgn="base" latinLnBrk="0" hangingPunct="1">
                <a:lnSpc>
                  <a:spcPct val="90000"/>
                </a:lnSpc>
                <a:spcBef>
                  <a:spcPct val="20000"/>
                </a:spcBef>
                <a:spcAft>
                  <a:spcPct val="0"/>
                </a:spcAft>
                <a:buClrTx/>
                <a:buSzTx/>
                <a:buFontTx/>
                <a:buNone/>
                <a:tabLst/>
                <a:defRPr/>
              </a:pPr>
              <a:r>
                <a:rPr kumimoji="0" lang="en-US" sz="8800" b="0" i="0" u="none" strike="noStrike" kern="0" cap="none" spc="0" normalizeH="0" baseline="0" noProof="0" dirty="0">
                  <a:ln>
                    <a:noFill/>
                  </a:ln>
                  <a:solidFill>
                    <a:schemeClr val="bg1"/>
                  </a:solidFill>
                  <a:uLnTx/>
                  <a:uFillTx/>
                  <a:latin typeface="Lucida Bright" panose="02040602050505020304" pitchFamily="18" charset="0"/>
                </a:rPr>
                <a:t>Semi-Autonomous Robot for Exploration, Mapping and Air Quality Monitoring</a:t>
              </a:r>
            </a:p>
          </p:txBody>
        </p:sp>
      </p:grpSp>
      <p:sp>
        <p:nvSpPr>
          <p:cNvPr id="15" name="TextBox 14">
            <a:extLst>
              <a:ext uri="{FF2B5EF4-FFF2-40B4-BE49-F238E27FC236}">
                <a16:creationId xmlns:a16="http://schemas.microsoft.com/office/drawing/2014/main" id="{70AE3191-F212-02EA-E8A7-FF41D73EF348}"/>
              </a:ext>
            </a:extLst>
          </p:cNvPr>
          <p:cNvSpPr txBox="1"/>
          <p:nvPr/>
        </p:nvSpPr>
        <p:spPr>
          <a:xfrm>
            <a:off x="-1" y="2463586"/>
            <a:ext cx="30275213" cy="1384995"/>
          </a:xfrm>
          <a:prstGeom prst="rect">
            <a:avLst/>
          </a:prstGeom>
          <a:noFill/>
        </p:spPr>
        <p:txBody>
          <a:bodyPr wrap="square" rtlCol="0">
            <a:spAutoFit/>
          </a:bodyPr>
          <a:lstStyle/>
          <a:p>
            <a:pPr algn="ctr"/>
            <a:r>
              <a:rPr lang="en-US" sz="6600" b="1" dirty="0">
                <a:latin typeface="Lucida Bright" panose="02040602050505020304" pitchFamily="18" charset="0"/>
              </a:rPr>
              <a:t>Ing. Andrei Curea													Dr. Ing. Alexandru </a:t>
            </a:r>
            <a:r>
              <a:rPr lang="en-US" sz="6600" b="1" dirty="0" err="1">
                <a:latin typeface="Lucida Bright" panose="02040602050505020304" pitchFamily="18" charset="0"/>
              </a:rPr>
              <a:t>Antonescu</a:t>
            </a:r>
            <a:endParaRPr lang="en-US" sz="6600" b="1" dirty="0">
              <a:latin typeface="Lucida Bright" panose="02040602050505020304" pitchFamily="18" charset="0"/>
            </a:endParaRPr>
          </a:p>
          <a:p>
            <a:endParaRPr lang="en-US" dirty="0"/>
          </a:p>
        </p:txBody>
      </p:sp>
      <p:grpSp>
        <p:nvGrpSpPr>
          <p:cNvPr id="1053" name="Group 1052">
            <a:extLst>
              <a:ext uri="{FF2B5EF4-FFF2-40B4-BE49-F238E27FC236}">
                <a16:creationId xmlns:a16="http://schemas.microsoft.com/office/drawing/2014/main" id="{937DD258-08BE-42FE-41CE-910ED4F4420C}"/>
              </a:ext>
            </a:extLst>
          </p:cNvPr>
          <p:cNvGrpSpPr/>
          <p:nvPr/>
        </p:nvGrpSpPr>
        <p:grpSpPr>
          <a:xfrm>
            <a:off x="299838" y="25907058"/>
            <a:ext cx="14363872" cy="7867734"/>
            <a:chOff x="354337" y="5227033"/>
            <a:chExt cx="14156190" cy="4960453"/>
          </a:xfrm>
        </p:grpSpPr>
        <p:sp>
          <p:nvSpPr>
            <p:cNvPr id="1054" name="Google Shape;832;p34">
              <a:extLst>
                <a:ext uri="{FF2B5EF4-FFF2-40B4-BE49-F238E27FC236}">
                  <a16:creationId xmlns:a16="http://schemas.microsoft.com/office/drawing/2014/main" id="{BD14969A-B286-422F-7A6A-0F08577FF620}"/>
                </a:ext>
              </a:extLst>
            </p:cNvPr>
            <p:cNvSpPr/>
            <p:nvPr/>
          </p:nvSpPr>
          <p:spPr>
            <a:xfrm>
              <a:off x="354337" y="5227033"/>
              <a:ext cx="14156190" cy="4960453"/>
            </a:xfrm>
            <a:prstGeom prst="rect">
              <a:avLst/>
            </a:prstGeom>
            <a:gradFill flip="none" rotWithShape="1">
              <a:gsLst>
                <a:gs pos="0">
                  <a:srgbClr val="516F86">
                    <a:shade val="30000"/>
                    <a:satMod val="115000"/>
                  </a:srgbClr>
                </a:gs>
                <a:gs pos="50000">
                  <a:srgbClr val="516F86">
                    <a:shade val="67500"/>
                    <a:satMod val="115000"/>
                  </a:srgbClr>
                </a:gs>
                <a:gs pos="100000">
                  <a:srgbClr val="516F86">
                    <a:shade val="100000"/>
                    <a:satMod val="11500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Lucida Bright" panose="02040602050505020304" pitchFamily="18" charset="0"/>
                <a:cs typeface="Arial"/>
                <a:sym typeface="Arial"/>
              </a:endParaRPr>
            </a:p>
          </p:txBody>
        </p:sp>
        <p:sp>
          <p:nvSpPr>
            <p:cNvPr id="1055" name="TextBox 1054">
              <a:extLst>
                <a:ext uri="{FF2B5EF4-FFF2-40B4-BE49-F238E27FC236}">
                  <a16:creationId xmlns:a16="http://schemas.microsoft.com/office/drawing/2014/main" id="{45AB5BE5-6BB3-C6AC-AE0D-5CF50FEE6F87}"/>
                </a:ext>
              </a:extLst>
            </p:cNvPr>
            <p:cNvSpPr txBox="1"/>
            <p:nvPr/>
          </p:nvSpPr>
          <p:spPr>
            <a:xfrm>
              <a:off x="4570678" y="5227033"/>
              <a:ext cx="5723505" cy="642467"/>
            </a:xfrm>
            <a:prstGeom prst="rect">
              <a:avLst/>
            </a:prstGeom>
            <a:noFill/>
          </p:spPr>
          <p:txBody>
            <a:bodyPr wrap="square" rtlCol="0">
              <a:spAutoFit/>
            </a:bodyPr>
            <a:lstStyle/>
            <a:p>
              <a:pPr algn="ctr"/>
              <a:r>
                <a:rPr lang="en-US" sz="6000" b="1" u="sng" dirty="0">
                  <a:solidFill>
                    <a:schemeClr val="bg1"/>
                  </a:solidFill>
                  <a:latin typeface="Lucida Bright" panose="02040602050505020304" pitchFamily="18" charset="0"/>
                </a:rPr>
                <a:t>5. Capabilities</a:t>
              </a:r>
            </a:p>
          </p:txBody>
        </p:sp>
        <p:sp>
          <p:nvSpPr>
            <p:cNvPr id="1056" name="TextBox 1055">
              <a:extLst>
                <a:ext uri="{FF2B5EF4-FFF2-40B4-BE49-F238E27FC236}">
                  <a16:creationId xmlns:a16="http://schemas.microsoft.com/office/drawing/2014/main" id="{5EC92EE7-A02F-9459-0058-0108AFED002F}"/>
                </a:ext>
              </a:extLst>
            </p:cNvPr>
            <p:cNvSpPr txBox="1"/>
            <p:nvPr/>
          </p:nvSpPr>
          <p:spPr>
            <a:xfrm>
              <a:off x="908199" y="5774362"/>
              <a:ext cx="13476719" cy="4394837"/>
            </a:xfrm>
            <a:prstGeom prst="rect">
              <a:avLst/>
            </a:prstGeom>
            <a:noFill/>
          </p:spPr>
          <p:txBody>
            <a:bodyPr wrap="square" rtlCol="0">
              <a:spAutoFit/>
            </a:bodyPr>
            <a:lstStyle/>
            <a:p>
              <a:r>
                <a:rPr lang="en-US" sz="4800" b="1" dirty="0">
                  <a:solidFill>
                    <a:schemeClr val="bg1"/>
                  </a:solidFill>
                  <a:latin typeface="Lucida Bright" panose="02040602050505020304" pitchFamily="18" charset="0"/>
                </a:rPr>
                <a:t>The proposed system achieves:</a:t>
              </a:r>
            </a:p>
            <a:p>
              <a:pPr marL="685800" indent="-685800">
                <a:buFont typeface="Arial" panose="020B0604020202020204" pitchFamily="34" charset="0"/>
                <a:buChar char="•"/>
              </a:pPr>
              <a:r>
                <a:rPr lang="en-US" sz="4000" b="1" dirty="0">
                  <a:solidFill>
                    <a:schemeClr val="bg1"/>
                  </a:solidFill>
                  <a:latin typeface="Lucida Bright" panose="02040602050505020304" pitchFamily="18" charset="0"/>
                </a:rPr>
                <a:t>High Mobility Platform;</a:t>
              </a:r>
            </a:p>
            <a:p>
              <a:pPr marL="685800" indent="-685800">
                <a:buFont typeface="Arial" panose="020B0604020202020204" pitchFamily="34" charset="0"/>
                <a:buChar char="•"/>
              </a:pPr>
              <a:r>
                <a:rPr lang="en-US" sz="4000" b="1" dirty="0">
                  <a:solidFill>
                    <a:schemeClr val="bg1"/>
                  </a:solidFill>
                  <a:latin typeface="Lucida Bright" panose="02040602050505020304" pitchFamily="18" charset="0"/>
                </a:rPr>
                <a:t>Measuring autonomy of 90 minutes (stationary);</a:t>
              </a:r>
            </a:p>
            <a:p>
              <a:pPr marL="685800" indent="-685800">
                <a:buFont typeface="Arial" panose="020B0604020202020204" pitchFamily="34" charset="0"/>
                <a:buChar char="•"/>
              </a:pPr>
              <a:r>
                <a:rPr lang="en-US" sz="4000" b="1" dirty="0">
                  <a:solidFill>
                    <a:schemeClr val="bg1"/>
                  </a:solidFill>
                  <a:latin typeface="Lucida Bright" panose="02040602050505020304" pitchFamily="18" charset="0"/>
                </a:rPr>
                <a:t>Moving autonomy of 25 minutes;</a:t>
              </a:r>
            </a:p>
            <a:p>
              <a:pPr marL="685800" indent="-685800">
                <a:buFont typeface="Arial" panose="020B0604020202020204" pitchFamily="34" charset="0"/>
                <a:buChar char="•"/>
              </a:pPr>
              <a:r>
                <a:rPr lang="en-US" sz="4000" b="1" dirty="0">
                  <a:solidFill>
                    <a:schemeClr val="bg1"/>
                  </a:solidFill>
                  <a:latin typeface="Lucida Bright" panose="02040602050505020304" pitchFamily="18" charset="0"/>
                </a:rPr>
                <a:t>Custom &amp; modular chassis and PCBS;</a:t>
              </a:r>
            </a:p>
            <a:p>
              <a:pPr marL="685800" indent="-685800">
                <a:buFont typeface="Arial" panose="020B0604020202020204" pitchFamily="34" charset="0"/>
                <a:buChar char="•"/>
              </a:pPr>
              <a:r>
                <a:rPr lang="en-US" sz="4000" b="1" dirty="0">
                  <a:solidFill>
                    <a:schemeClr val="bg1"/>
                  </a:solidFill>
                  <a:latin typeface="Lucida Bright" panose="02040602050505020304" pitchFamily="18" charset="0"/>
                </a:rPr>
                <a:t>Acquires a wide array of environmental parameters;</a:t>
              </a:r>
            </a:p>
            <a:p>
              <a:pPr marL="685800" indent="-685800">
                <a:buFont typeface="Arial" panose="020B0604020202020204" pitchFamily="34" charset="0"/>
                <a:buChar char="•"/>
              </a:pPr>
              <a:r>
                <a:rPr lang="en-US" sz="4000" b="1" dirty="0">
                  <a:solidFill>
                    <a:schemeClr val="bg1"/>
                  </a:solidFill>
                  <a:latin typeface="Lucida Bright" panose="02040602050505020304" pitchFamily="18" charset="0"/>
                </a:rPr>
                <a:t>Can log data remotely;</a:t>
              </a:r>
            </a:p>
            <a:p>
              <a:pPr marL="685800" indent="-685800">
                <a:buFont typeface="Arial" panose="020B0604020202020204" pitchFamily="34" charset="0"/>
                <a:buChar char="•"/>
              </a:pPr>
              <a:r>
                <a:rPr lang="en-US" sz="4000" b="1" dirty="0">
                  <a:solidFill>
                    <a:schemeClr val="bg1"/>
                  </a:solidFill>
                  <a:latin typeface="Lucida Bright" panose="02040602050505020304" pitchFamily="18" charset="0"/>
                </a:rPr>
                <a:t>Able to perform complex measuring routines;</a:t>
              </a:r>
            </a:p>
            <a:p>
              <a:pPr marL="685800" indent="-685800">
                <a:buFont typeface="Arial" panose="020B0604020202020204" pitchFamily="34" charset="0"/>
                <a:buChar char="•"/>
              </a:pPr>
              <a:r>
                <a:rPr lang="en-US" sz="4000" b="1" dirty="0">
                  <a:solidFill>
                    <a:schemeClr val="bg1"/>
                  </a:solidFill>
                  <a:latin typeface="Lucida Bright" panose="02040602050505020304" pitchFamily="18" charset="0"/>
                </a:rPr>
                <a:t>Capable of obstacle avoidance;</a:t>
              </a:r>
            </a:p>
            <a:p>
              <a:pPr marL="685800" indent="-685800">
                <a:buFont typeface="Arial" panose="020B0604020202020204" pitchFamily="34" charset="0"/>
                <a:buChar char="•"/>
              </a:pPr>
              <a:r>
                <a:rPr lang="en-US" sz="4000" b="1" dirty="0">
                  <a:solidFill>
                    <a:schemeClr val="bg1"/>
                  </a:solidFill>
                  <a:latin typeface="Lucida Bright" panose="02040602050505020304" pitchFamily="18" charset="0"/>
                </a:rPr>
                <a:t>Powerful SBC integrated;</a:t>
              </a:r>
            </a:p>
          </p:txBody>
        </p:sp>
      </p:grpSp>
      <p:sp>
        <p:nvSpPr>
          <p:cNvPr id="1161" name="Rectangle 1160">
            <a:extLst>
              <a:ext uri="{FF2B5EF4-FFF2-40B4-BE49-F238E27FC236}">
                <a16:creationId xmlns:a16="http://schemas.microsoft.com/office/drawing/2014/main" id="{0816441A-AE7A-A747-B9A1-0F3D167F57EB}"/>
              </a:ext>
            </a:extLst>
          </p:cNvPr>
          <p:cNvSpPr/>
          <p:nvPr/>
        </p:nvSpPr>
        <p:spPr>
          <a:xfrm>
            <a:off x="22450145" y="38097067"/>
            <a:ext cx="1185361" cy="393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5" name="Group 1164">
            <a:extLst>
              <a:ext uri="{FF2B5EF4-FFF2-40B4-BE49-F238E27FC236}">
                <a16:creationId xmlns:a16="http://schemas.microsoft.com/office/drawing/2014/main" id="{C389C44E-C6EB-FDDE-EEFA-AD039180C292}"/>
              </a:ext>
            </a:extLst>
          </p:cNvPr>
          <p:cNvGrpSpPr/>
          <p:nvPr/>
        </p:nvGrpSpPr>
        <p:grpSpPr>
          <a:xfrm>
            <a:off x="314056" y="33645227"/>
            <a:ext cx="14363872" cy="6672010"/>
            <a:chOff x="404680" y="4957944"/>
            <a:chExt cx="14048825" cy="4131557"/>
          </a:xfrm>
        </p:grpSpPr>
        <p:sp>
          <p:nvSpPr>
            <p:cNvPr id="1166" name="Google Shape;832;p34">
              <a:extLst>
                <a:ext uri="{FF2B5EF4-FFF2-40B4-BE49-F238E27FC236}">
                  <a16:creationId xmlns:a16="http://schemas.microsoft.com/office/drawing/2014/main" id="{D923FD8A-981A-397A-2086-2D5277F08662}"/>
                </a:ext>
              </a:extLst>
            </p:cNvPr>
            <p:cNvSpPr/>
            <p:nvPr/>
          </p:nvSpPr>
          <p:spPr>
            <a:xfrm>
              <a:off x="404680" y="5053687"/>
              <a:ext cx="14048825" cy="4027738"/>
            </a:xfrm>
            <a:prstGeom prst="rect">
              <a:avLst/>
            </a:prstGeom>
            <a:solidFill>
              <a:srgbClr val="2B34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Lucida Bright" panose="02040602050505020304" pitchFamily="18" charset="0"/>
                <a:cs typeface="Arial"/>
                <a:sym typeface="Arial"/>
              </a:endParaRPr>
            </a:p>
          </p:txBody>
        </p:sp>
        <p:sp>
          <p:nvSpPr>
            <p:cNvPr id="1167" name="TextBox 1166">
              <a:extLst>
                <a:ext uri="{FF2B5EF4-FFF2-40B4-BE49-F238E27FC236}">
                  <a16:creationId xmlns:a16="http://schemas.microsoft.com/office/drawing/2014/main" id="{6D0C4180-245B-0799-1BBC-C9FE26505218}"/>
                </a:ext>
              </a:extLst>
            </p:cNvPr>
            <p:cNvSpPr txBox="1"/>
            <p:nvPr/>
          </p:nvSpPr>
          <p:spPr>
            <a:xfrm>
              <a:off x="3176329" y="4957944"/>
              <a:ext cx="9077633" cy="642467"/>
            </a:xfrm>
            <a:prstGeom prst="rect">
              <a:avLst/>
            </a:prstGeom>
            <a:noFill/>
          </p:spPr>
          <p:txBody>
            <a:bodyPr wrap="square" rtlCol="0">
              <a:spAutoFit/>
            </a:bodyPr>
            <a:lstStyle/>
            <a:p>
              <a:pPr algn="ctr"/>
              <a:r>
                <a:rPr lang="en-US" sz="6000" b="1" u="sng" dirty="0">
                  <a:solidFill>
                    <a:schemeClr val="bg1"/>
                  </a:solidFill>
                  <a:latin typeface="Lucida Bright" panose="02040602050505020304" pitchFamily="18" charset="0"/>
                </a:rPr>
                <a:t>6. Future Development</a:t>
              </a:r>
            </a:p>
          </p:txBody>
        </p:sp>
        <p:sp>
          <p:nvSpPr>
            <p:cNvPr id="1168" name="TextBox 1167">
              <a:extLst>
                <a:ext uri="{FF2B5EF4-FFF2-40B4-BE49-F238E27FC236}">
                  <a16:creationId xmlns:a16="http://schemas.microsoft.com/office/drawing/2014/main" id="{85D765A6-3D36-67D9-7F31-8D5D43E9009C}"/>
                </a:ext>
              </a:extLst>
            </p:cNvPr>
            <p:cNvSpPr txBox="1"/>
            <p:nvPr/>
          </p:nvSpPr>
          <p:spPr>
            <a:xfrm>
              <a:off x="976786" y="5546526"/>
              <a:ext cx="13476719" cy="3542975"/>
            </a:xfrm>
            <a:prstGeom prst="rect">
              <a:avLst/>
            </a:prstGeom>
            <a:noFill/>
          </p:spPr>
          <p:txBody>
            <a:bodyPr wrap="square" rtlCol="0">
              <a:spAutoFit/>
            </a:bodyPr>
            <a:lstStyle/>
            <a:p>
              <a:r>
                <a:rPr lang="en-US" sz="4000" b="1" dirty="0">
                  <a:solidFill>
                    <a:schemeClr val="bg1"/>
                  </a:solidFill>
                  <a:latin typeface="Lucida Bright" panose="02040602050505020304" pitchFamily="18" charset="0"/>
                </a:rPr>
                <a:t>The robot needs the following upgrades:</a:t>
              </a:r>
            </a:p>
            <a:p>
              <a:pPr marL="1143000" lvl="1" indent="-685800">
                <a:buFont typeface="Arial" panose="020B0604020202020204" pitchFamily="34" charset="0"/>
                <a:buChar char="•"/>
              </a:pPr>
              <a:r>
                <a:rPr lang="en-US" sz="4000" b="1" dirty="0">
                  <a:solidFill>
                    <a:schemeClr val="bg1"/>
                  </a:solidFill>
                  <a:latin typeface="Lucida Bright" panose="02040602050505020304" pitchFamily="18" charset="0"/>
                </a:rPr>
                <a:t>Wheel suspensions;</a:t>
              </a:r>
            </a:p>
            <a:p>
              <a:pPr marL="1143000" lvl="1" indent="-685800">
                <a:buFont typeface="Arial" panose="020B0604020202020204" pitchFamily="34" charset="0"/>
                <a:buChar char="•"/>
              </a:pPr>
              <a:r>
                <a:rPr lang="en-US" sz="4000" b="1" dirty="0">
                  <a:solidFill>
                    <a:schemeClr val="bg1"/>
                  </a:solidFill>
                  <a:latin typeface="Lucida Bright" panose="02040602050505020304" pitchFamily="18" charset="0"/>
                </a:rPr>
                <a:t>SLAM (Simultaneous Localization and Mapping) implementation;</a:t>
              </a:r>
            </a:p>
            <a:p>
              <a:pPr marL="1143000" lvl="1" indent="-685800">
                <a:buFont typeface="Arial" panose="020B0604020202020204" pitchFamily="34" charset="0"/>
                <a:buChar char="•"/>
              </a:pPr>
              <a:r>
                <a:rPr lang="en-US" sz="4000" b="1" dirty="0">
                  <a:solidFill>
                    <a:schemeClr val="bg1"/>
                  </a:solidFill>
                  <a:latin typeface="Lucida Bright" panose="02040602050505020304" pitchFamily="18" charset="0"/>
                </a:rPr>
                <a:t>Software improvements;</a:t>
              </a:r>
            </a:p>
            <a:p>
              <a:pPr marL="1143000" lvl="1" indent="-685800">
                <a:buFont typeface="Arial" panose="020B0604020202020204" pitchFamily="34" charset="0"/>
                <a:buChar char="•"/>
              </a:pPr>
              <a:r>
                <a:rPr lang="en-US" sz="4000" b="1" dirty="0">
                  <a:solidFill>
                    <a:schemeClr val="bg1"/>
                  </a:solidFill>
                  <a:latin typeface="Lucida Bright" panose="02040602050505020304" pitchFamily="18" charset="0"/>
                </a:rPr>
                <a:t>Better motors (preferably BLDCs);</a:t>
              </a:r>
            </a:p>
            <a:p>
              <a:pPr marL="1143000" lvl="1" indent="-685800">
                <a:buFont typeface="Arial" panose="020B0604020202020204" pitchFamily="34" charset="0"/>
                <a:buChar char="•"/>
              </a:pPr>
              <a:r>
                <a:rPr lang="en-US" sz="4000" b="1" dirty="0">
                  <a:solidFill>
                    <a:schemeClr val="bg1"/>
                  </a:solidFill>
                  <a:latin typeface="Lucida Bright" panose="02040602050505020304" pitchFamily="18" charset="0"/>
                </a:rPr>
                <a:t>Lighter Frame;</a:t>
              </a:r>
            </a:p>
            <a:p>
              <a:pPr marL="1143000" lvl="1" indent="-685800">
                <a:buFont typeface="Arial" panose="020B0604020202020204" pitchFamily="34" charset="0"/>
                <a:buChar char="•"/>
              </a:pPr>
              <a:r>
                <a:rPr lang="en-US" sz="4000" b="1" dirty="0">
                  <a:solidFill>
                    <a:schemeClr val="bg1"/>
                  </a:solidFill>
                  <a:latin typeface="Lucida Bright" panose="02040602050505020304" pitchFamily="18" charset="0"/>
                </a:rPr>
                <a:t>Bigger autonomy;</a:t>
              </a:r>
            </a:p>
            <a:p>
              <a:pPr marL="1143000" lvl="1" indent="-685800">
                <a:buFont typeface="Arial" panose="020B0604020202020204" pitchFamily="34" charset="0"/>
                <a:buChar char="•"/>
              </a:pPr>
              <a:r>
                <a:rPr lang="en-US" sz="4000" b="1" dirty="0">
                  <a:solidFill>
                    <a:schemeClr val="bg1"/>
                  </a:solidFill>
                  <a:latin typeface="Lucida Bright" panose="02040602050505020304" pitchFamily="18" charset="0"/>
                </a:rPr>
                <a:t>A dedicated battery charging station;</a:t>
              </a:r>
            </a:p>
          </p:txBody>
        </p:sp>
      </p:grpSp>
      <p:grpSp>
        <p:nvGrpSpPr>
          <p:cNvPr id="1186" name="Group 1185">
            <a:extLst>
              <a:ext uri="{FF2B5EF4-FFF2-40B4-BE49-F238E27FC236}">
                <a16:creationId xmlns:a16="http://schemas.microsoft.com/office/drawing/2014/main" id="{F33B9DA1-7730-D698-E0F1-A04FE1E9A156}"/>
              </a:ext>
            </a:extLst>
          </p:cNvPr>
          <p:cNvGrpSpPr/>
          <p:nvPr/>
        </p:nvGrpSpPr>
        <p:grpSpPr>
          <a:xfrm>
            <a:off x="299541" y="16017697"/>
            <a:ext cx="14363612" cy="9876780"/>
            <a:chOff x="382986" y="14761590"/>
            <a:chExt cx="14304378" cy="9004366"/>
          </a:xfrm>
        </p:grpSpPr>
        <p:grpSp>
          <p:nvGrpSpPr>
            <p:cNvPr id="1185" name="Group 1184">
              <a:extLst>
                <a:ext uri="{FF2B5EF4-FFF2-40B4-BE49-F238E27FC236}">
                  <a16:creationId xmlns:a16="http://schemas.microsoft.com/office/drawing/2014/main" id="{55211BED-C068-117F-BD28-EB9D1ECD4CA3}"/>
                </a:ext>
              </a:extLst>
            </p:cNvPr>
            <p:cNvGrpSpPr/>
            <p:nvPr/>
          </p:nvGrpSpPr>
          <p:grpSpPr>
            <a:xfrm>
              <a:off x="382986" y="14761590"/>
              <a:ext cx="14304378" cy="9004366"/>
              <a:chOff x="382986" y="14761590"/>
              <a:chExt cx="14304378" cy="9004366"/>
            </a:xfrm>
          </p:grpSpPr>
          <p:grpSp>
            <p:nvGrpSpPr>
              <p:cNvPr id="1045" name="Group 1044">
                <a:extLst>
                  <a:ext uri="{FF2B5EF4-FFF2-40B4-BE49-F238E27FC236}">
                    <a16:creationId xmlns:a16="http://schemas.microsoft.com/office/drawing/2014/main" id="{310B1B2E-D602-6243-72D5-A0F6E01C88D6}"/>
                  </a:ext>
                </a:extLst>
              </p:cNvPr>
              <p:cNvGrpSpPr/>
              <p:nvPr/>
            </p:nvGrpSpPr>
            <p:grpSpPr>
              <a:xfrm>
                <a:off x="390256" y="14761590"/>
                <a:ext cx="14297108" cy="9004366"/>
                <a:chOff x="267733" y="5147039"/>
                <a:chExt cx="14156190" cy="8893426"/>
              </a:xfrm>
            </p:grpSpPr>
            <p:sp>
              <p:nvSpPr>
                <p:cNvPr id="1046" name="Google Shape;832;p34">
                  <a:extLst>
                    <a:ext uri="{FF2B5EF4-FFF2-40B4-BE49-F238E27FC236}">
                      <a16:creationId xmlns:a16="http://schemas.microsoft.com/office/drawing/2014/main" id="{24B8CE1D-1588-B41E-060F-EF4C20C48EFE}"/>
                    </a:ext>
                  </a:extLst>
                </p:cNvPr>
                <p:cNvSpPr/>
                <p:nvPr/>
              </p:nvSpPr>
              <p:spPr>
                <a:xfrm>
                  <a:off x="267733" y="5248607"/>
                  <a:ext cx="14156190" cy="8791858"/>
                </a:xfrm>
                <a:prstGeom prst="rect">
                  <a:avLst/>
                </a:prstGeom>
                <a:solidFill>
                  <a:srgbClr val="ACC9C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Lucida Bright" panose="02040602050505020304" pitchFamily="18" charset="0"/>
                    <a:cs typeface="Arial"/>
                    <a:sym typeface="Arial"/>
                  </a:endParaRPr>
                </a:p>
              </p:txBody>
            </p:sp>
            <p:sp>
              <p:nvSpPr>
                <p:cNvPr id="1047" name="TextBox 1046">
                  <a:extLst>
                    <a:ext uri="{FF2B5EF4-FFF2-40B4-BE49-F238E27FC236}">
                      <a16:creationId xmlns:a16="http://schemas.microsoft.com/office/drawing/2014/main" id="{FBDC5F92-D355-D630-A897-F67D8002BE0C}"/>
                    </a:ext>
                  </a:extLst>
                </p:cNvPr>
                <p:cNvSpPr txBox="1"/>
                <p:nvPr/>
              </p:nvSpPr>
              <p:spPr>
                <a:xfrm>
                  <a:off x="2593243" y="5147039"/>
                  <a:ext cx="9497335" cy="914541"/>
                </a:xfrm>
                <a:prstGeom prst="rect">
                  <a:avLst/>
                </a:prstGeom>
                <a:noFill/>
              </p:spPr>
              <p:txBody>
                <a:bodyPr wrap="square" rtlCol="0">
                  <a:spAutoFit/>
                </a:bodyPr>
                <a:lstStyle/>
                <a:p>
                  <a:pPr algn="ctr"/>
                  <a:r>
                    <a:rPr lang="en-US" sz="6000" b="1" u="sng" dirty="0">
                      <a:latin typeface="Lucida Bright" panose="02040602050505020304" pitchFamily="18" charset="0"/>
                    </a:rPr>
                    <a:t>3. Sensors &amp; Electronics</a:t>
                  </a:r>
                </a:p>
              </p:txBody>
            </p:sp>
            <p:sp>
              <p:nvSpPr>
                <p:cNvPr id="1048" name="TextBox 1047">
                  <a:extLst>
                    <a:ext uri="{FF2B5EF4-FFF2-40B4-BE49-F238E27FC236}">
                      <a16:creationId xmlns:a16="http://schemas.microsoft.com/office/drawing/2014/main" id="{0BF05D03-E1AD-6ED0-38E2-24D6BB61A15C}"/>
                    </a:ext>
                  </a:extLst>
                </p:cNvPr>
                <p:cNvSpPr txBox="1"/>
                <p:nvPr/>
              </p:nvSpPr>
              <p:spPr>
                <a:xfrm>
                  <a:off x="296233" y="6041616"/>
                  <a:ext cx="5806238" cy="3630451"/>
                </a:xfrm>
                <a:prstGeom prst="rect">
                  <a:avLst/>
                </a:prstGeom>
                <a:noFill/>
              </p:spPr>
              <p:txBody>
                <a:bodyPr wrap="square" rtlCol="0">
                  <a:spAutoFit/>
                </a:bodyPr>
                <a:lstStyle/>
                <a:p>
                  <a:r>
                    <a:rPr lang="en-US" sz="4000" b="1" dirty="0">
                      <a:latin typeface="Lucida Bright" panose="02040602050505020304" pitchFamily="18" charset="0"/>
                    </a:rPr>
                    <a:t>- Sensors:</a:t>
                  </a:r>
                </a:p>
                <a:p>
                  <a:pPr marL="1028700" lvl="1" indent="-571500">
                    <a:buFont typeface="Arial" panose="020B0604020202020204" pitchFamily="34" charset="0"/>
                    <a:buChar char="•"/>
                  </a:pPr>
                  <a:r>
                    <a:rPr lang="en-US" sz="3600" b="1" dirty="0">
                      <a:latin typeface="Lucida Bright" panose="02040602050505020304" pitchFamily="18" charset="0"/>
                    </a:rPr>
                    <a:t>VOC Measuring;</a:t>
                  </a:r>
                </a:p>
                <a:p>
                  <a:pPr marL="1028700" lvl="1" indent="-571500">
                    <a:buFont typeface="Arial" panose="020B0604020202020204" pitchFamily="34" charset="0"/>
                    <a:buChar char="•"/>
                  </a:pPr>
                  <a:r>
                    <a:rPr lang="en-US" sz="3600" b="1" dirty="0">
                      <a:latin typeface="Lucida Bright" panose="02040602050505020304" pitchFamily="18" charset="0"/>
                    </a:rPr>
                    <a:t>Ambiental;  </a:t>
                  </a:r>
                </a:p>
                <a:p>
                  <a:pPr marL="1028700" lvl="1" indent="-571500">
                    <a:buFont typeface="Arial" panose="020B0604020202020204" pitchFamily="34" charset="0"/>
                    <a:buChar char="•"/>
                  </a:pPr>
                  <a:r>
                    <a:rPr lang="en-US" sz="3600" b="1" dirty="0">
                      <a:latin typeface="Lucida Bright" panose="02040602050505020304" pitchFamily="18" charset="0"/>
                    </a:rPr>
                    <a:t>Inertial (MPUs);</a:t>
                  </a:r>
                </a:p>
                <a:p>
                  <a:pPr marL="1028700" lvl="1" indent="-571500">
                    <a:buFont typeface="Arial" panose="020B0604020202020204" pitchFamily="34" charset="0"/>
                    <a:buChar char="•"/>
                  </a:pPr>
                  <a:r>
                    <a:rPr lang="en-US" sz="3600" b="1" dirty="0">
                      <a:latin typeface="Lucida Bright" panose="02040602050505020304" pitchFamily="18" charset="0"/>
                    </a:rPr>
                    <a:t>Proximity (LiDAR and ultrasonic);</a:t>
                  </a:r>
                </a:p>
                <a:p>
                  <a:pPr marL="1028700" lvl="1" indent="-571500">
                    <a:buFont typeface="Arial" panose="020B0604020202020204" pitchFamily="34" charset="0"/>
                    <a:buChar char="•"/>
                  </a:pPr>
                  <a:r>
                    <a:rPr lang="en-US" sz="3600" b="1" dirty="0">
                      <a:latin typeface="Lucida Bright" panose="02040602050505020304" pitchFamily="18" charset="0"/>
                    </a:rPr>
                    <a:t>Power Monitoring;</a:t>
                  </a:r>
                </a:p>
              </p:txBody>
            </p:sp>
          </p:grpSp>
          <p:grpSp>
            <p:nvGrpSpPr>
              <p:cNvPr id="1180" name="Group 1179">
                <a:extLst>
                  <a:ext uri="{FF2B5EF4-FFF2-40B4-BE49-F238E27FC236}">
                    <a16:creationId xmlns:a16="http://schemas.microsoft.com/office/drawing/2014/main" id="{986A522A-ED94-84B2-7640-40E628271D7B}"/>
                  </a:ext>
                </a:extLst>
              </p:cNvPr>
              <p:cNvGrpSpPr/>
              <p:nvPr/>
            </p:nvGrpSpPr>
            <p:grpSpPr>
              <a:xfrm>
                <a:off x="382986" y="19519892"/>
                <a:ext cx="14291637" cy="4171353"/>
                <a:chOff x="320923" y="18707554"/>
                <a:chExt cx="14291637" cy="4829822"/>
              </a:xfrm>
            </p:grpSpPr>
            <p:pic>
              <p:nvPicPr>
                <p:cNvPr id="1171" name="Picture 1170">
                  <a:extLst>
                    <a:ext uri="{FF2B5EF4-FFF2-40B4-BE49-F238E27FC236}">
                      <a16:creationId xmlns:a16="http://schemas.microsoft.com/office/drawing/2014/main" id="{A8B60791-1114-7985-B3C8-09D555914251}"/>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4700"/>
                          </a14:imgEffect>
                        </a14:imgLayer>
                      </a14:imgProps>
                    </a:ext>
                  </a:extLst>
                </a:blip>
                <a:srcRect l="25708" t="22675" r="27758" b="35637"/>
                <a:stretch/>
              </p:blipFill>
              <p:spPr>
                <a:xfrm rot="5400000">
                  <a:off x="10529451" y="19447365"/>
                  <a:ext cx="4822919" cy="3343298"/>
                </a:xfrm>
                <a:prstGeom prst="rect">
                  <a:avLst/>
                </a:prstGeom>
              </p:spPr>
            </p:pic>
            <p:pic>
              <p:nvPicPr>
                <p:cNvPr id="1177" name="Picture 1176">
                  <a:extLst>
                    <a:ext uri="{FF2B5EF4-FFF2-40B4-BE49-F238E27FC236}">
                      <a16:creationId xmlns:a16="http://schemas.microsoft.com/office/drawing/2014/main" id="{16EE13E5-EE1C-40AD-30A7-02A6DCB12283}"/>
                    </a:ext>
                  </a:extLst>
                </p:cNvPr>
                <p:cNvPicPr>
                  <a:picLocks noChangeAspect="1"/>
                </p:cNvPicPr>
                <p:nvPr/>
              </p:nvPicPr>
              <p:blipFill>
                <a:blip r:embed="rId10"/>
                <a:stretch>
                  <a:fillRect/>
                </a:stretch>
              </p:blipFill>
              <p:spPr>
                <a:xfrm>
                  <a:off x="320923" y="18714457"/>
                  <a:ext cx="6393000" cy="4822919"/>
                </a:xfrm>
                <a:prstGeom prst="rect">
                  <a:avLst/>
                </a:prstGeom>
              </p:spPr>
            </p:pic>
            <p:pic>
              <p:nvPicPr>
                <p:cNvPr id="1178" name="Picture 1177">
                  <a:extLst>
                    <a:ext uri="{FF2B5EF4-FFF2-40B4-BE49-F238E27FC236}">
                      <a16:creationId xmlns:a16="http://schemas.microsoft.com/office/drawing/2014/main" id="{CD0E4624-33C4-2343-6358-097AEEE94C3B}"/>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Layer>
                      </a14:imgProps>
                    </a:ext>
                  </a:extLst>
                </a:blip>
                <a:stretch>
                  <a:fillRect/>
                </a:stretch>
              </p:blipFill>
              <p:spPr>
                <a:xfrm>
                  <a:off x="6674087" y="18708089"/>
                  <a:ext cx="4673262" cy="2369750"/>
                </a:xfrm>
                <a:prstGeom prst="rect">
                  <a:avLst/>
                </a:prstGeom>
              </p:spPr>
            </p:pic>
            <p:pic>
              <p:nvPicPr>
                <p:cNvPr id="1179" name="Content Placeholder 4">
                  <a:extLst>
                    <a:ext uri="{FF2B5EF4-FFF2-40B4-BE49-F238E27FC236}">
                      <a16:creationId xmlns:a16="http://schemas.microsoft.com/office/drawing/2014/main" id="{26D923AB-8CA9-1009-1E63-F5204EF0CC91}"/>
                    </a:ext>
                  </a:extLst>
                </p:cNvPr>
                <p:cNvPicPr>
                  <a:picLocks noChangeAspect="1"/>
                </p:cNvPicPr>
                <p:nvPr/>
              </p:nvPicPr>
              <p:blipFill rotWithShape="1">
                <a:blip r:embed="rId13">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rcRect l="5478" t="4862" r="13118" b="15033"/>
                <a:stretch/>
              </p:blipFill>
              <p:spPr>
                <a:xfrm>
                  <a:off x="6674087" y="21077834"/>
                  <a:ext cx="4673262" cy="2448598"/>
                </a:xfrm>
                <a:prstGeom prst="rect">
                  <a:avLst/>
                </a:prstGeom>
              </p:spPr>
            </p:pic>
          </p:grpSp>
        </p:grpSp>
        <p:sp>
          <p:nvSpPr>
            <p:cNvPr id="1184" name="TextBox 1183">
              <a:extLst>
                <a:ext uri="{FF2B5EF4-FFF2-40B4-BE49-F238E27FC236}">
                  <a16:creationId xmlns:a16="http://schemas.microsoft.com/office/drawing/2014/main" id="{640065E7-1283-1BCC-685F-5674079BB23D}"/>
                </a:ext>
              </a:extLst>
            </p:cNvPr>
            <p:cNvSpPr txBox="1"/>
            <p:nvPr/>
          </p:nvSpPr>
          <p:spPr>
            <a:xfrm>
              <a:off x="6512371" y="15659243"/>
              <a:ext cx="8174993" cy="3900211"/>
            </a:xfrm>
            <a:prstGeom prst="rect">
              <a:avLst/>
            </a:prstGeom>
            <a:noFill/>
          </p:spPr>
          <p:txBody>
            <a:bodyPr wrap="square" rtlCol="0">
              <a:spAutoFit/>
            </a:bodyPr>
            <a:lstStyle/>
            <a:p>
              <a:r>
                <a:rPr lang="en-US" sz="4000" b="1" dirty="0">
                  <a:latin typeface="Lucida Bright" panose="02040602050505020304" pitchFamily="18" charset="0"/>
                </a:rPr>
                <a:t>- Computing:</a:t>
              </a:r>
            </a:p>
            <a:p>
              <a:pPr marL="1028700" lvl="1" indent="-571500">
                <a:buFont typeface="Arial" panose="020B0604020202020204" pitchFamily="34" charset="0"/>
                <a:buChar char="•"/>
              </a:pPr>
              <a:r>
                <a:rPr lang="en-US" sz="3600" b="1" dirty="0">
                  <a:latin typeface="Lucida Bright" panose="02040602050505020304" pitchFamily="18" charset="0"/>
                </a:rPr>
                <a:t>Raspberry Pi 4 SBC;</a:t>
              </a:r>
            </a:p>
            <a:p>
              <a:pPr marL="1028700" lvl="1" indent="-571500">
                <a:buFont typeface="Arial" panose="020B0604020202020204" pitchFamily="34" charset="0"/>
                <a:buChar char="•"/>
              </a:pPr>
              <a:r>
                <a:rPr lang="en-US" sz="3600" b="1" dirty="0">
                  <a:latin typeface="Lucida Bright" panose="02040602050505020304" pitchFamily="18" charset="0"/>
                </a:rPr>
                <a:t>RP2040 based µControllers;</a:t>
              </a:r>
            </a:p>
            <a:p>
              <a:r>
                <a:rPr lang="en-US" sz="4000" b="1" dirty="0">
                  <a:latin typeface="Lucida Bright" panose="02040602050505020304" pitchFamily="18" charset="0"/>
                </a:rPr>
                <a:t>- Motors &amp; Motor Drivers;</a:t>
              </a:r>
            </a:p>
            <a:p>
              <a:r>
                <a:rPr lang="en-US" sz="4000" b="1" dirty="0">
                  <a:latin typeface="Lucida Bright" panose="02040602050505020304" pitchFamily="18" charset="0"/>
                </a:rPr>
                <a:t>- Power delivery circuits; </a:t>
              </a:r>
            </a:p>
            <a:p>
              <a:r>
                <a:rPr lang="en-US" sz="4000" b="1" dirty="0">
                  <a:latin typeface="Lucida Bright" panose="02040602050505020304" pitchFamily="18" charset="0"/>
                </a:rPr>
                <a:t>- Highly modular custom PCBs &amp; connectors; 			 - Batteries;</a:t>
              </a:r>
            </a:p>
          </p:txBody>
        </p:sp>
      </p:grpSp>
      <p:grpSp>
        <p:nvGrpSpPr>
          <p:cNvPr id="1244" name="Group 1243">
            <a:extLst>
              <a:ext uri="{FF2B5EF4-FFF2-40B4-BE49-F238E27FC236}">
                <a16:creationId xmlns:a16="http://schemas.microsoft.com/office/drawing/2014/main" id="{93B3900E-1740-D81B-E26F-BD087405F1EA}"/>
              </a:ext>
            </a:extLst>
          </p:cNvPr>
          <p:cNvGrpSpPr/>
          <p:nvPr/>
        </p:nvGrpSpPr>
        <p:grpSpPr>
          <a:xfrm>
            <a:off x="289386" y="3684438"/>
            <a:ext cx="14373766" cy="12516579"/>
            <a:chOff x="289386" y="4184103"/>
            <a:chExt cx="14373766" cy="13653943"/>
          </a:xfrm>
        </p:grpSpPr>
        <p:grpSp>
          <p:nvGrpSpPr>
            <p:cNvPr id="1241" name="Group 1240">
              <a:extLst>
                <a:ext uri="{FF2B5EF4-FFF2-40B4-BE49-F238E27FC236}">
                  <a16:creationId xmlns:a16="http://schemas.microsoft.com/office/drawing/2014/main" id="{4345FB98-EAAD-D60C-F9B2-7F5FE03CBAD3}"/>
                </a:ext>
              </a:extLst>
            </p:cNvPr>
            <p:cNvGrpSpPr/>
            <p:nvPr/>
          </p:nvGrpSpPr>
          <p:grpSpPr>
            <a:xfrm>
              <a:off x="289386" y="4184103"/>
              <a:ext cx="14373766" cy="13653943"/>
              <a:chOff x="318885" y="4184103"/>
              <a:chExt cx="14346248" cy="13653943"/>
            </a:xfrm>
          </p:grpSpPr>
          <p:grpSp>
            <p:nvGrpSpPr>
              <p:cNvPr id="1031" name="Group 1030">
                <a:extLst>
                  <a:ext uri="{FF2B5EF4-FFF2-40B4-BE49-F238E27FC236}">
                    <a16:creationId xmlns:a16="http://schemas.microsoft.com/office/drawing/2014/main" id="{52875197-9985-42ED-89D8-F79BE5DB756B}"/>
                  </a:ext>
                </a:extLst>
              </p:cNvPr>
              <p:cNvGrpSpPr/>
              <p:nvPr/>
            </p:nvGrpSpPr>
            <p:grpSpPr>
              <a:xfrm>
                <a:off x="318885" y="4184103"/>
                <a:ext cx="14346248" cy="13653943"/>
                <a:chOff x="267732" y="4772413"/>
                <a:chExt cx="14156190" cy="10655553"/>
              </a:xfrm>
              <a:solidFill>
                <a:srgbClr val="71A8D1"/>
              </a:solidFill>
            </p:grpSpPr>
            <p:sp>
              <p:nvSpPr>
                <p:cNvPr id="52" name="Google Shape;832;p34">
                  <a:extLst>
                    <a:ext uri="{FF2B5EF4-FFF2-40B4-BE49-F238E27FC236}">
                      <a16:creationId xmlns:a16="http://schemas.microsoft.com/office/drawing/2014/main" id="{7BB0CF38-D314-5172-45EF-F3AC230A4CB4}"/>
                    </a:ext>
                  </a:extLst>
                </p:cNvPr>
                <p:cNvSpPr/>
                <p:nvPr/>
              </p:nvSpPr>
              <p:spPr>
                <a:xfrm>
                  <a:off x="267732" y="4772413"/>
                  <a:ext cx="14156190" cy="10655552"/>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Lucida Bright" panose="02040602050505020304" pitchFamily="18" charset="0"/>
                    <a:cs typeface="Arial"/>
                    <a:sym typeface="Arial"/>
                  </a:endParaRPr>
                </a:p>
              </p:txBody>
            </p:sp>
            <p:sp>
              <p:nvSpPr>
                <p:cNvPr id="1029" name="TextBox 1028">
                  <a:extLst>
                    <a:ext uri="{FF2B5EF4-FFF2-40B4-BE49-F238E27FC236}">
                      <a16:creationId xmlns:a16="http://schemas.microsoft.com/office/drawing/2014/main" id="{F08D3375-B413-BBD6-1E89-85EEAFE19141}"/>
                    </a:ext>
                  </a:extLst>
                </p:cNvPr>
                <p:cNvSpPr txBox="1"/>
                <p:nvPr/>
              </p:nvSpPr>
              <p:spPr>
                <a:xfrm>
                  <a:off x="3903777" y="4775674"/>
                  <a:ext cx="5392514" cy="864649"/>
                </a:xfrm>
                <a:prstGeom prst="rect">
                  <a:avLst/>
                </a:prstGeom>
                <a:solidFill>
                  <a:schemeClr val="bg1">
                    <a:lumMod val="65000"/>
                  </a:schemeClr>
                </a:solidFill>
              </p:spPr>
              <p:txBody>
                <a:bodyPr wrap="square" rtlCol="0">
                  <a:spAutoFit/>
                </a:bodyPr>
                <a:lstStyle/>
                <a:p>
                  <a:pPr marL="914400" indent="-914400" algn="ctr">
                    <a:buAutoNum type="arabicPeriod"/>
                  </a:pPr>
                  <a:r>
                    <a:rPr lang="en-US" sz="6000" b="1" u="sng" dirty="0">
                      <a:latin typeface="Lucida Bright" panose="02040602050505020304" pitchFamily="18" charset="0"/>
                    </a:rPr>
                    <a:t>Motivation</a:t>
                  </a:r>
                </a:p>
              </p:txBody>
            </p:sp>
            <p:sp>
              <p:nvSpPr>
                <p:cNvPr id="1030" name="TextBox 1029">
                  <a:extLst>
                    <a:ext uri="{FF2B5EF4-FFF2-40B4-BE49-F238E27FC236}">
                      <a16:creationId xmlns:a16="http://schemas.microsoft.com/office/drawing/2014/main" id="{F751922E-E20B-BECA-9CCA-C52DC97911EF}"/>
                    </a:ext>
                  </a:extLst>
                </p:cNvPr>
                <p:cNvSpPr txBox="1"/>
                <p:nvPr/>
              </p:nvSpPr>
              <p:spPr>
                <a:xfrm>
                  <a:off x="309335" y="5619881"/>
                  <a:ext cx="14075748" cy="9808085"/>
                </a:xfrm>
                <a:prstGeom prst="rect">
                  <a:avLst/>
                </a:prstGeom>
                <a:gradFill flip="none" rotWithShape="1">
                  <a:gsLst>
                    <a:gs pos="0">
                      <a:srgbClr val="2B3436">
                        <a:tint val="66000"/>
                        <a:satMod val="160000"/>
                      </a:srgbClr>
                    </a:gs>
                    <a:gs pos="50000">
                      <a:srgbClr val="2B3436">
                        <a:tint val="44500"/>
                        <a:satMod val="160000"/>
                      </a:srgbClr>
                    </a:gs>
                    <a:gs pos="100000">
                      <a:srgbClr val="2B3436">
                        <a:tint val="23500"/>
                        <a:satMod val="160000"/>
                      </a:srgbClr>
                    </a:gs>
                  </a:gsLst>
                  <a:lin ang="5400000" scaled="1"/>
                  <a:tileRect/>
                </a:gradFill>
              </p:spPr>
              <p:txBody>
                <a:bodyPr wrap="square" rtlCol="0">
                  <a:spAutoFit/>
                </a:bodyPr>
                <a:lstStyle/>
                <a:p>
                  <a:r>
                    <a:rPr lang="en-US" sz="3600" b="1" u="sng" dirty="0">
                      <a:latin typeface="Lucida Bright" panose="02040602050505020304" pitchFamily="18" charset="0"/>
                    </a:rPr>
                    <a:t>Air quality monitoring has become an ever increasing need for us to make data driven decisions, and stand a chance against the effects of our fast industrial growth on ourselves and on the planet.</a:t>
                  </a:r>
                </a:p>
                <a:p>
                  <a:endParaRPr lang="en-US" sz="900" b="1" dirty="0">
                    <a:solidFill>
                      <a:schemeClr val="bg1"/>
                    </a:solidFill>
                    <a:latin typeface="Lucida Bright" panose="02040602050505020304" pitchFamily="18" charset="0"/>
                  </a:endParaRPr>
                </a:p>
                <a:p>
                  <a:r>
                    <a:rPr lang="en-US" sz="3600" b="1" dirty="0">
                      <a:latin typeface="Lucida Bright" panose="02040602050505020304" pitchFamily="18" charset="0"/>
                    </a:rPr>
                    <a:t>Urbanization accelerates:</a:t>
                  </a:r>
                </a:p>
                <a:p>
                  <a:pPr marL="571500" indent="-571500">
                    <a:buFont typeface="Arial" panose="020B0604020202020204" pitchFamily="34" charset="0"/>
                    <a:buChar char="•"/>
                  </a:pPr>
                  <a:r>
                    <a:rPr lang="en-US" sz="3200" b="1" dirty="0">
                      <a:latin typeface="Lucida Bright" panose="02040602050505020304" pitchFamily="18" charset="0"/>
                    </a:rPr>
                    <a:t>Increased need for energy and industries;</a:t>
                  </a:r>
                </a:p>
                <a:p>
                  <a:pPr marL="571500" indent="-571500">
                    <a:buFont typeface="Arial" panose="020B0604020202020204" pitchFamily="34" charset="0"/>
                    <a:buChar char="•"/>
                  </a:pPr>
                  <a:r>
                    <a:rPr lang="en-US" sz="3200" b="1" dirty="0">
                      <a:latin typeface="Lucida Bright" panose="02040602050505020304" pitchFamily="18" charset="0"/>
                    </a:rPr>
                    <a:t>Increased hazardous emissions;</a:t>
                  </a:r>
                </a:p>
                <a:p>
                  <a:pPr marL="571500" indent="-571500">
                    <a:buFont typeface="Arial" panose="020B0604020202020204" pitchFamily="34" charset="0"/>
                    <a:buChar char="•"/>
                  </a:pPr>
                  <a:r>
                    <a:rPr lang="en-US" sz="3200" b="1" dirty="0">
                      <a:latin typeface="Lucida Bright" panose="02040602050505020304" pitchFamily="18" charset="0"/>
                    </a:rPr>
                    <a:t>Public health and environmental concerns;</a:t>
                  </a:r>
                </a:p>
                <a:p>
                  <a:endParaRPr lang="en-US" sz="900" b="1" dirty="0">
                    <a:latin typeface="Lucida Bright" panose="02040602050505020304" pitchFamily="18" charset="0"/>
                  </a:endParaRPr>
                </a:p>
                <a:p>
                  <a:r>
                    <a:rPr lang="en-US" sz="3600" b="1" dirty="0">
                      <a:latin typeface="Lucida Bright" panose="02040602050505020304" pitchFamily="18" charset="0"/>
                    </a:rPr>
                    <a:t>Critical urgency for automation:</a:t>
                  </a:r>
                </a:p>
                <a:p>
                  <a:pPr marL="571500" indent="-571500">
                    <a:buFont typeface="Arial" panose="020B0604020202020204" pitchFamily="34" charset="0"/>
                    <a:buChar char="•"/>
                  </a:pPr>
                  <a:r>
                    <a:rPr lang="en-US" sz="3200" b="1" dirty="0">
                      <a:latin typeface="Lucida Bright" panose="02040602050505020304" pitchFamily="18" charset="0"/>
                    </a:rPr>
                    <a:t>Can be scaled up fast;</a:t>
                  </a:r>
                </a:p>
                <a:p>
                  <a:pPr marL="571500" indent="-571500">
                    <a:buFont typeface="Arial" panose="020B0604020202020204" pitchFamily="34" charset="0"/>
                    <a:buChar char="•"/>
                  </a:pPr>
                  <a:r>
                    <a:rPr lang="en-US" sz="3200" b="1" dirty="0">
                      <a:latin typeface="Lucida Bright" panose="02040602050505020304" pitchFamily="18" charset="0"/>
                    </a:rPr>
                    <a:t>Reduces risk for toxic exposure;</a:t>
                  </a:r>
                </a:p>
                <a:p>
                  <a:pPr marL="571500" indent="-571500">
                    <a:buFont typeface="Arial" panose="020B0604020202020204" pitchFamily="34" charset="0"/>
                    <a:buChar char="•"/>
                  </a:pPr>
                  <a:r>
                    <a:rPr lang="en-US" sz="3200" b="1" dirty="0">
                      <a:latin typeface="Lucida Bright" panose="02040602050505020304" pitchFamily="18" charset="0"/>
                    </a:rPr>
                    <a:t>Reduces overall cost of data </a:t>
                  </a:r>
                </a:p>
                <a:p>
                  <a:r>
                    <a:rPr lang="en-US" sz="3200" b="1" dirty="0">
                      <a:latin typeface="Lucida Bright" panose="02040602050505020304" pitchFamily="18" charset="0"/>
                    </a:rPr>
                    <a:t>	acquisition;</a:t>
                  </a:r>
                </a:p>
                <a:p>
                  <a:endParaRPr lang="en-US" sz="900" b="1" dirty="0">
                    <a:latin typeface="Lucida Bright" panose="02040602050505020304" pitchFamily="18" charset="0"/>
                  </a:endParaRPr>
                </a:p>
                <a:p>
                  <a:endParaRPr lang="en-US" sz="900" b="1" dirty="0">
                    <a:latin typeface="Lucida Bright" panose="02040602050505020304" pitchFamily="18" charset="0"/>
                  </a:endParaRPr>
                </a:p>
                <a:p>
                  <a:r>
                    <a:rPr lang="en-US" sz="3600" b="1" dirty="0">
                      <a:latin typeface="Lucida Bright" panose="02040602050505020304" pitchFamily="18" charset="0"/>
                    </a:rPr>
                    <a:t>Existing solutions are:</a:t>
                  </a:r>
                </a:p>
                <a:p>
                  <a:pPr marL="457200" indent="-457200">
                    <a:buFont typeface="Arial" panose="020B0604020202020204" pitchFamily="34" charset="0"/>
                    <a:buChar char="•"/>
                  </a:pPr>
                  <a:r>
                    <a:rPr lang="en-US" sz="3200" b="1" dirty="0">
                      <a:latin typeface="Lucida Bright" panose="02040602050505020304" pitchFamily="18" charset="0"/>
                    </a:rPr>
                    <a:t>Stationary;</a:t>
                  </a:r>
                </a:p>
                <a:p>
                  <a:pPr marL="457200" indent="-457200">
                    <a:buFont typeface="Arial" panose="020B0604020202020204" pitchFamily="34" charset="0"/>
                    <a:buChar char="•"/>
                  </a:pPr>
                  <a:r>
                    <a:rPr lang="en-US" sz="3200" b="1" dirty="0">
                      <a:latin typeface="Lucida Bright" panose="02040602050505020304" pitchFamily="18" charset="0"/>
                    </a:rPr>
                    <a:t>Costly to scale up;</a:t>
                  </a:r>
                </a:p>
                <a:p>
                  <a:endParaRPr lang="en-US" sz="900" b="1" dirty="0">
                    <a:latin typeface="Lucida Bright" panose="02040602050505020304" pitchFamily="18" charset="0"/>
                  </a:endParaRPr>
                </a:p>
                <a:p>
                  <a:r>
                    <a:rPr lang="en-US" sz="3600" b="1" dirty="0">
                      <a:latin typeface="Lucida Bright" panose="02040602050505020304" pitchFamily="18" charset="0"/>
                    </a:rPr>
                    <a:t>This project attempts to:</a:t>
                  </a:r>
                </a:p>
                <a:p>
                  <a:pPr marL="457200" indent="-457200">
                    <a:buFont typeface="Arial" panose="020B0604020202020204" pitchFamily="34" charset="0"/>
                    <a:buChar char="•"/>
                  </a:pPr>
                  <a:r>
                    <a:rPr lang="en-US" sz="3200" b="1" dirty="0">
                      <a:latin typeface="Lucida Bright" panose="02040602050505020304" pitchFamily="18" charset="0"/>
                    </a:rPr>
                    <a:t>Bridge the gap between existing air quality monitoring modules, and autonomous exploration and mapping;</a:t>
                  </a:r>
                </a:p>
                <a:p>
                  <a:pPr marL="457200" indent="-457200">
                    <a:buFont typeface="Arial" panose="020B0604020202020204" pitchFamily="34" charset="0"/>
                    <a:buChar char="•"/>
                  </a:pPr>
                  <a:r>
                    <a:rPr lang="en-US" sz="3200" b="1" dirty="0">
                      <a:latin typeface="Lucida Bright" panose="02040602050505020304" pitchFamily="18" charset="0"/>
                    </a:rPr>
                    <a:t>Create a versatile single-platform that can be used from a safe distance from a hazardous place;</a:t>
                  </a:r>
                </a:p>
              </p:txBody>
            </p:sp>
          </p:grpSp>
          <p:pic>
            <p:nvPicPr>
              <p:cNvPr id="1183" name="Picture 11" descr="shows the SOx emissions distributions by industrial activity. Two... |  Download Scientific Diagram">
                <a:extLst>
                  <a:ext uri="{FF2B5EF4-FFF2-40B4-BE49-F238E27FC236}">
                    <a16:creationId xmlns:a16="http://schemas.microsoft.com/office/drawing/2014/main" id="{1F74D486-1AD4-0018-481B-0330C83578CC}"/>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rcRect l="2403" t="1892" r="2111" b="8188"/>
              <a:stretch/>
            </p:blipFill>
            <p:spPr bwMode="auto">
              <a:xfrm>
                <a:off x="7882641" y="10610682"/>
                <a:ext cx="6782492" cy="5034242"/>
              </a:xfrm>
              <a:prstGeom prst="rect">
                <a:avLst/>
              </a:prstGeom>
              <a:noFill/>
              <a:extLst>
                <a:ext uri="{909E8E84-426E-40DD-AFC4-6F175D3DCCD1}">
                  <a14:hiddenFill xmlns:a14="http://schemas.microsoft.com/office/drawing/2010/main">
                    <a:solidFill>
                      <a:srgbClr val="FFFFFF"/>
                    </a:solidFill>
                  </a14:hiddenFill>
                </a:ext>
              </a:extLst>
            </p:spPr>
          </p:pic>
        </p:grpSp>
        <p:pic>
          <p:nvPicPr>
            <p:cNvPr id="1243" name="Picture 1242">
              <a:extLst>
                <a:ext uri="{FF2B5EF4-FFF2-40B4-BE49-F238E27FC236}">
                  <a16:creationId xmlns:a16="http://schemas.microsoft.com/office/drawing/2014/main" id="{370947B5-3583-AE52-B384-F904DE63226C}"/>
                </a:ext>
              </a:extLst>
            </p:cNvPr>
            <p:cNvPicPr>
              <a:picLocks noChangeAspect="1"/>
            </p:cNvPicPr>
            <p:nvPr/>
          </p:nvPicPr>
          <p:blipFill>
            <a:blip r:embed="rId17"/>
            <a:stretch>
              <a:fillRect/>
            </a:stretch>
          </p:blipFill>
          <p:spPr>
            <a:xfrm>
              <a:off x="10210800" y="7196181"/>
              <a:ext cx="4452352" cy="3575099"/>
            </a:xfrm>
            <a:prstGeom prst="rect">
              <a:avLst/>
            </a:prstGeom>
          </p:spPr>
        </p:pic>
      </p:grpSp>
      <p:grpSp>
        <p:nvGrpSpPr>
          <p:cNvPr id="25" name="Group 24">
            <a:extLst>
              <a:ext uri="{FF2B5EF4-FFF2-40B4-BE49-F238E27FC236}">
                <a16:creationId xmlns:a16="http://schemas.microsoft.com/office/drawing/2014/main" id="{BD3D7EFD-B8A5-4C55-C03D-848A0CE9F5DB}"/>
              </a:ext>
            </a:extLst>
          </p:cNvPr>
          <p:cNvGrpSpPr/>
          <p:nvPr/>
        </p:nvGrpSpPr>
        <p:grpSpPr>
          <a:xfrm>
            <a:off x="299541" y="16030279"/>
            <a:ext cx="14363612" cy="9876780"/>
            <a:chOff x="299541" y="16030279"/>
            <a:chExt cx="14363612" cy="9876780"/>
          </a:xfrm>
        </p:grpSpPr>
        <p:grpSp>
          <p:nvGrpSpPr>
            <p:cNvPr id="4" name="Group 3">
              <a:extLst>
                <a:ext uri="{FF2B5EF4-FFF2-40B4-BE49-F238E27FC236}">
                  <a16:creationId xmlns:a16="http://schemas.microsoft.com/office/drawing/2014/main" id="{D48032A4-69CB-B7A8-80E8-5460144FC783}"/>
                </a:ext>
              </a:extLst>
            </p:cNvPr>
            <p:cNvGrpSpPr/>
            <p:nvPr/>
          </p:nvGrpSpPr>
          <p:grpSpPr>
            <a:xfrm>
              <a:off x="299541" y="16030279"/>
              <a:ext cx="14363612" cy="9876780"/>
              <a:chOff x="382986" y="14761591"/>
              <a:chExt cx="14304379" cy="9004366"/>
            </a:xfrm>
          </p:grpSpPr>
          <p:grpSp>
            <p:nvGrpSpPr>
              <p:cNvPr id="6" name="Group 5">
                <a:extLst>
                  <a:ext uri="{FF2B5EF4-FFF2-40B4-BE49-F238E27FC236}">
                    <a16:creationId xmlns:a16="http://schemas.microsoft.com/office/drawing/2014/main" id="{F2A7CA9A-8AE2-25A2-D1BD-1CDF6E83E49D}"/>
                  </a:ext>
                </a:extLst>
              </p:cNvPr>
              <p:cNvGrpSpPr/>
              <p:nvPr/>
            </p:nvGrpSpPr>
            <p:grpSpPr>
              <a:xfrm>
                <a:off x="382986" y="14761591"/>
                <a:ext cx="14304379" cy="9004366"/>
                <a:chOff x="382986" y="14761590"/>
                <a:chExt cx="14304378" cy="9004366"/>
              </a:xfrm>
            </p:grpSpPr>
            <p:grpSp>
              <p:nvGrpSpPr>
                <p:cNvPr id="13" name="Group 12">
                  <a:extLst>
                    <a:ext uri="{FF2B5EF4-FFF2-40B4-BE49-F238E27FC236}">
                      <a16:creationId xmlns:a16="http://schemas.microsoft.com/office/drawing/2014/main" id="{855E42C3-5AC5-B68F-21A7-E9414F0E3080}"/>
                    </a:ext>
                  </a:extLst>
                </p:cNvPr>
                <p:cNvGrpSpPr/>
                <p:nvPr/>
              </p:nvGrpSpPr>
              <p:grpSpPr>
                <a:xfrm>
                  <a:off x="390256" y="14761590"/>
                  <a:ext cx="14297108" cy="9004366"/>
                  <a:chOff x="267733" y="5147039"/>
                  <a:chExt cx="14156190" cy="8893426"/>
                </a:xfrm>
              </p:grpSpPr>
              <p:sp>
                <p:nvSpPr>
                  <p:cNvPr id="20" name="Google Shape;832;p34">
                    <a:extLst>
                      <a:ext uri="{FF2B5EF4-FFF2-40B4-BE49-F238E27FC236}">
                        <a16:creationId xmlns:a16="http://schemas.microsoft.com/office/drawing/2014/main" id="{DD3D8087-5F31-39CE-33AE-4D228C5865B6}"/>
                      </a:ext>
                    </a:extLst>
                  </p:cNvPr>
                  <p:cNvSpPr/>
                  <p:nvPr/>
                </p:nvSpPr>
                <p:spPr>
                  <a:xfrm>
                    <a:off x="267733" y="5248607"/>
                    <a:ext cx="14156190" cy="8791858"/>
                  </a:xfrm>
                  <a:prstGeom prst="rect">
                    <a:avLst/>
                  </a:prstGeom>
                  <a:gradFill flip="none" rotWithShape="1">
                    <a:gsLst>
                      <a:gs pos="49000">
                        <a:srgbClr val="ACC9C8">
                          <a:shade val="67500"/>
                          <a:satMod val="115000"/>
                        </a:srgbClr>
                      </a:gs>
                      <a:gs pos="100000">
                        <a:srgbClr val="ACC9C8">
                          <a:shade val="100000"/>
                          <a:satMod val="115000"/>
                        </a:srgbClr>
                      </a:gs>
                    </a:gsLst>
                    <a:path path="circle">
                      <a:fillToRect l="100000" t="100000"/>
                    </a:path>
                    <a:tileRect r="-100000" b="-10000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Lucida Bright" panose="02040602050505020304" pitchFamily="18" charset="0"/>
                      <a:cs typeface="Arial"/>
                      <a:sym typeface="Arial"/>
                    </a:endParaRPr>
                  </a:p>
                </p:txBody>
              </p:sp>
              <p:sp>
                <p:nvSpPr>
                  <p:cNvPr id="21" name="TextBox 20">
                    <a:extLst>
                      <a:ext uri="{FF2B5EF4-FFF2-40B4-BE49-F238E27FC236}">
                        <a16:creationId xmlns:a16="http://schemas.microsoft.com/office/drawing/2014/main" id="{4875B97A-3CBA-AE59-A847-1ACD0C898F7E}"/>
                      </a:ext>
                    </a:extLst>
                  </p:cNvPr>
                  <p:cNvSpPr txBox="1"/>
                  <p:nvPr/>
                </p:nvSpPr>
                <p:spPr>
                  <a:xfrm>
                    <a:off x="2593243" y="5147039"/>
                    <a:ext cx="9497335" cy="914541"/>
                  </a:xfrm>
                  <a:prstGeom prst="rect">
                    <a:avLst/>
                  </a:prstGeom>
                  <a:noFill/>
                </p:spPr>
                <p:txBody>
                  <a:bodyPr wrap="square" rtlCol="0">
                    <a:spAutoFit/>
                  </a:bodyPr>
                  <a:lstStyle/>
                  <a:p>
                    <a:pPr algn="ctr"/>
                    <a:r>
                      <a:rPr lang="en-US" sz="6000" b="1" u="sng" dirty="0">
                        <a:latin typeface="Lucida Bright" panose="02040602050505020304" pitchFamily="18" charset="0"/>
                      </a:rPr>
                      <a:t>3. Sensors &amp; Electronics</a:t>
                    </a:r>
                  </a:p>
                </p:txBody>
              </p:sp>
              <p:sp>
                <p:nvSpPr>
                  <p:cNvPr id="22" name="TextBox 21">
                    <a:extLst>
                      <a:ext uri="{FF2B5EF4-FFF2-40B4-BE49-F238E27FC236}">
                        <a16:creationId xmlns:a16="http://schemas.microsoft.com/office/drawing/2014/main" id="{62FCA5AB-9C72-A1A0-7DE5-C8915E1BE39F}"/>
                      </a:ext>
                    </a:extLst>
                  </p:cNvPr>
                  <p:cNvSpPr txBox="1"/>
                  <p:nvPr/>
                </p:nvSpPr>
                <p:spPr>
                  <a:xfrm>
                    <a:off x="296233" y="6041616"/>
                    <a:ext cx="5806238" cy="3630451"/>
                  </a:xfrm>
                  <a:prstGeom prst="rect">
                    <a:avLst/>
                  </a:prstGeom>
                  <a:noFill/>
                </p:spPr>
                <p:txBody>
                  <a:bodyPr wrap="square" rtlCol="0">
                    <a:spAutoFit/>
                  </a:bodyPr>
                  <a:lstStyle/>
                  <a:p>
                    <a:r>
                      <a:rPr lang="en-US" sz="4000" b="1" dirty="0">
                        <a:latin typeface="Lucida Bright" panose="02040602050505020304" pitchFamily="18" charset="0"/>
                      </a:rPr>
                      <a:t>- Sensors:</a:t>
                    </a:r>
                  </a:p>
                  <a:p>
                    <a:pPr marL="1028700" lvl="1" indent="-571500">
                      <a:buFont typeface="Arial" panose="020B0604020202020204" pitchFamily="34" charset="0"/>
                      <a:buChar char="•"/>
                    </a:pPr>
                    <a:r>
                      <a:rPr lang="en-US" sz="3600" b="1" dirty="0">
                        <a:latin typeface="Lucida Bright" panose="02040602050505020304" pitchFamily="18" charset="0"/>
                      </a:rPr>
                      <a:t>VOC Measuring;</a:t>
                    </a:r>
                  </a:p>
                  <a:p>
                    <a:pPr marL="1028700" lvl="1" indent="-571500">
                      <a:buFont typeface="Arial" panose="020B0604020202020204" pitchFamily="34" charset="0"/>
                      <a:buChar char="•"/>
                    </a:pPr>
                    <a:r>
                      <a:rPr lang="en-US" sz="3600" b="1" dirty="0">
                        <a:latin typeface="Lucida Bright" panose="02040602050505020304" pitchFamily="18" charset="0"/>
                      </a:rPr>
                      <a:t>Ambiental;  </a:t>
                    </a:r>
                  </a:p>
                  <a:p>
                    <a:pPr marL="1028700" lvl="1" indent="-571500">
                      <a:buFont typeface="Arial" panose="020B0604020202020204" pitchFamily="34" charset="0"/>
                      <a:buChar char="•"/>
                    </a:pPr>
                    <a:r>
                      <a:rPr lang="en-US" sz="3600" b="1" dirty="0">
                        <a:latin typeface="Lucida Bright" panose="02040602050505020304" pitchFamily="18" charset="0"/>
                      </a:rPr>
                      <a:t>Inertial (MPUs);</a:t>
                    </a:r>
                  </a:p>
                  <a:p>
                    <a:pPr marL="1028700" lvl="1" indent="-571500">
                      <a:buFont typeface="Arial" panose="020B0604020202020204" pitchFamily="34" charset="0"/>
                      <a:buChar char="•"/>
                    </a:pPr>
                    <a:r>
                      <a:rPr lang="en-US" sz="3600" b="1" dirty="0">
                        <a:latin typeface="Lucida Bright" panose="02040602050505020304" pitchFamily="18" charset="0"/>
                      </a:rPr>
                      <a:t>Proximity (LiDAR and ultrasonic);</a:t>
                    </a:r>
                  </a:p>
                  <a:p>
                    <a:pPr marL="1028700" lvl="1" indent="-571500">
                      <a:buFont typeface="Arial" panose="020B0604020202020204" pitchFamily="34" charset="0"/>
                      <a:buChar char="•"/>
                    </a:pPr>
                    <a:r>
                      <a:rPr lang="en-US" sz="3600" b="1" dirty="0">
                        <a:latin typeface="Lucida Bright" panose="02040602050505020304" pitchFamily="18" charset="0"/>
                      </a:rPr>
                      <a:t>Power Monitoring;</a:t>
                    </a:r>
                  </a:p>
                </p:txBody>
              </p:sp>
            </p:grpSp>
            <p:grpSp>
              <p:nvGrpSpPr>
                <p:cNvPr id="14" name="Group 13">
                  <a:extLst>
                    <a:ext uri="{FF2B5EF4-FFF2-40B4-BE49-F238E27FC236}">
                      <a16:creationId xmlns:a16="http://schemas.microsoft.com/office/drawing/2014/main" id="{4FB534D8-55C3-4183-B839-ABA293A7BC0E}"/>
                    </a:ext>
                  </a:extLst>
                </p:cNvPr>
                <p:cNvGrpSpPr/>
                <p:nvPr/>
              </p:nvGrpSpPr>
              <p:grpSpPr>
                <a:xfrm>
                  <a:off x="382986" y="19519891"/>
                  <a:ext cx="14291637" cy="4165391"/>
                  <a:chOff x="320923" y="18707554"/>
                  <a:chExt cx="14291637" cy="4822919"/>
                </a:xfrm>
              </p:grpSpPr>
              <p:pic>
                <p:nvPicPr>
                  <p:cNvPr id="16" name="Picture 15">
                    <a:extLst>
                      <a:ext uri="{FF2B5EF4-FFF2-40B4-BE49-F238E27FC236}">
                        <a16:creationId xmlns:a16="http://schemas.microsoft.com/office/drawing/2014/main" id="{37203D85-5370-2080-6218-9423A148B55D}"/>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4700"/>
                            </a14:imgEffect>
                          </a14:imgLayer>
                        </a14:imgProps>
                      </a:ext>
                    </a:extLst>
                  </a:blip>
                  <a:srcRect l="25708" t="22675" r="27758" b="35637"/>
                  <a:stretch/>
                </p:blipFill>
                <p:spPr>
                  <a:xfrm rot="5400000">
                    <a:off x="10529451" y="19447365"/>
                    <a:ext cx="4822919" cy="3343298"/>
                  </a:xfrm>
                  <a:prstGeom prst="rect">
                    <a:avLst/>
                  </a:prstGeom>
                </p:spPr>
              </p:pic>
              <p:pic>
                <p:nvPicPr>
                  <p:cNvPr id="17" name="Picture 16">
                    <a:extLst>
                      <a:ext uri="{FF2B5EF4-FFF2-40B4-BE49-F238E27FC236}">
                        <a16:creationId xmlns:a16="http://schemas.microsoft.com/office/drawing/2014/main" id="{C6204B5D-BB98-103D-38B3-82DC6450F80C}"/>
                      </a:ext>
                    </a:extLst>
                  </p:cNvPr>
                  <p:cNvPicPr>
                    <a:picLocks noChangeAspect="1"/>
                  </p:cNvPicPr>
                  <p:nvPr/>
                </p:nvPicPr>
                <p:blipFill>
                  <a:blip r:embed="rId10"/>
                  <a:stretch>
                    <a:fillRect/>
                  </a:stretch>
                </p:blipFill>
                <p:spPr>
                  <a:xfrm>
                    <a:off x="320923" y="19254554"/>
                    <a:ext cx="6393000" cy="4258602"/>
                  </a:xfrm>
                  <a:prstGeom prst="rect">
                    <a:avLst/>
                  </a:prstGeom>
                </p:spPr>
              </p:pic>
              <p:pic>
                <p:nvPicPr>
                  <p:cNvPr id="18" name="Picture 17">
                    <a:extLst>
                      <a:ext uri="{FF2B5EF4-FFF2-40B4-BE49-F238E27FC236}">
                        <a16:creationId xmlns:a16="http://schemas.microsoft.com/office/drawing/2014/main" id="{5C9917BF-5077-C693-CFA7-8D1503CD9A02}"/>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Layer>
                        </a14:imgProps>
                      </a:ext>
                    </a:extLst>
                  </a:blip>
                  <a:stretch>
                    <a:fillRect/>
                  </a:stretch>
                </p:blipFill>
                <p:spPr>
                  <a:xfrm>
                    <a:off x="6674087" y="18708089"/>
                    <a:ext cx="4673262" cy="2369750"/>
                  </a:xfrm>
                  <a:prstGeom prst="rect">
                    <a:avLst/>
                  </a:prstGeom>
                </p:spPr>
              </p:pic>
              <p:pic>
                <p:nvPicPr>
                  <p:cNvPr id="19" name="Content Placeholder 4">
                    <a:extLst>
                      <a:ext uri="{FF2B5EF4-FFF2-40B4-BE49-F238E27FC236}">
                        <a16:creationId xmlns:a16="http://schemas.microsoft.com/office/drawing/2014/main" id="{59734055-AA5A-ADED-34A5-D61E34729132}"/>
                      </a:ext>
                    </a:extLst>
                  </p:cNvPr>
                  <p:cNvPicPr>
                    <a:picLocks noChangeAspect="1"/>
                  </p:cNvPicPr>
                  <p:nvPr/>
                </p:nvPicPr>
                <p:blipFill rotWithShape="1">
                  <a:blip r:embed="rId13">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rcRect l="5478" t="4862" r="13118" b="15033"/>
                  <a:stretch/>
                </p:blipFill>
                <p:spPr>
                  <a:xfrm>
                    <a:off x="6674087" y="21077834"/>
                    <a:ext cx="4673262" cy="2448598"/>
                  </a:xfrm>
                  <a:prstGeom prst="rect">
                    <a:avLst/>
                  </a:prstGeom>
                </p:spPr>
              </p:pic>
            </p:grpSp>
          </p:grpSp>
          <p:sp>
            <p:nvSpPr>
              <p:cNvPr id="8" name="TextBox 7">
                <a:extLst>
                  <a:ext uri="{FF2B5EF4-FFF2-40B4-BE49-F238E27FC236}">
                    <a16:creationId xmlns:a16="http://schemas.microsoft.com/office/drawing/2014/main" id="{1B28D8B5-14FB-C19C-A0F5-56F365E24B75}"/>
                  </a:ext>
                </a:extLst>
              </p:cNvPr>
              <p:cNvSpPr txBox="1"/>
              <p:nvPr/>
            </p:nvSpPr>
            <p:spPr>
              <a:xfrm>
                <a:off x="6512371" y="15659243"/>
                <a:ext cx="8174993" cy="3900211"/>
              </a:xfrm>
              <a:prstGeom prst="rect">
                <a:avLst/>
              </a:prstGeom>
              <a:noFill/>
            </p:spPr>
            <p:txBody>
              <a:bodyPr wrap="square" rtlCol="0">
                <a:spAutoFit/>
              </a:bodyPr>
              <a:lstStyle/>
              <a:p>
                <a:r>
                  <a:rPr lang="en-US" sz="4000" b="1" dirty="0">
                    <a:latin typeface="Lucida Bright" panose="02040602050505020304" pitchFamily="18" charset="0"/>
                  </a:rPr>
                  <a:t>- Computing:</a:t>
                </a:r>
              </a:p>
              <a:p>
                <a:pPr marL="1028700" lvl="1" indent="-571500">
                  <a:buFont typeface="Arial" panose="020B0604020202020204" pitchFamily="34" charset="0"/>
                  <a:buChar char="•"/>
                </a:pPr>
                <a:r>
                  <a:rPr lang="en-US" sz="3600" b="1" dirty="0">
                    <a:latin typeface="Lucida Bright" panose="02040602050505020304" pitchFamily="18" charset="0"/>
                  </a:rPr>
                  <a:t>Raspberry Pi 4 SBC;</a:t>
                </a:r>
              </a:p>
              <a:p>
                <a:pPr marL="1028700" lvl="1" indent="-571500">
                  <a:buFont typeface="Arial" panose="020B0604020202020204" pitchFamily="34" charset="0"/>
                  <a:buChar char="•"/>
                </a:pPr>
                <a:r>
                  <a:rPr lang="en-US" sz="3600" b="1" dirty="0">
                    <a:latin typeface="Lucida Bright" panose="02040602050505020304" pitchFamily="18" charset="0"/>
                  </a:rPr>
                  <a:t>RP2040 based µControllers;</a:t>
                </a:r>
              </a:p>
              <a:p>
                <a:r>
                  <a:rPr lang="en-US" sz="4000" b="1" dirty="0">
                    <a:latin typeface="Lucida Bright" panose="02040602050505020304" pitchFamily="18" charset="0"/>
                  </a:rPr>
                  <a:t>- Motors &amp; Motor Drivers;</a:t>
                </a:r>
              </a:p>
              <a:p>
                <a:r>
                  <a:rPr lang="en-US" sz="4000" b="1" dirty="0">
                    <a:latin typeface="Lucida Bright" panose="02040602050505020304" pitchFamily="18" charset="0"/>
                  </a:rPr>
                  <a:t>- Power delivery circuits; </a:t>
                </a:r>
              </a:p>
              <a:p>
                <a:r>
                  <a:rPr lang="en-US" sz="4000" b="1" dirty="0">
                    <a:latin typeface="Lucida Bright" panose="02040602050505020304" pitchFamily="18" charset="0"/>
                  </a:rPr>
                  <a:t>- Highly modular custom PCBs &amp; connectors; 			 - Batteries;</a:t>
                </a:r>
              </a:p>
            </p:txBody>
          </p:sp>
        </p:grpSp>
        <p:sp>
          <p:nvSpPr>
            <p:cNvPr id="23" name="TextBox 22">
              <a:extLst>
                <a:ext uri="{FF2B5EF4-FFF2-40B4-BE49-F238E27FC236}">
                  <a16:creationId xmlns:a16="http://schemas.microsoft.com/office/drawing/2014/main" id="{D2C184EA-663F-A822-2890-A0CC139955D9}"/>
                </a:ext>
              </a:extLst>
            </p:cNvPr>
            <p:cNvSpPr txBox="1"/>
            <p:nvPr/>
          </p:nvSpPr>
          <p:spPr>
            <a:xfrm>
              <a:off x="6666219" y="25159568"/>
              <a:ext cx="7984139" cy="584775"/>
            </a:xfrm>
            <a:prstGeom prst="rect">
              <a:avLst/>
            </a:prstGeom>
            <a:solidFill>
              <a:schemeClr val="tx1">
                <a:alpha val="55000"/>
              </a:schemeClr>
            </a:solidFill>
          </p:spPr>
          <p:txBody>
            <a:bodyPr wrap="square" rtlCol="0">
              <a:spAutoFit/>
            </a:bodyPr>
            <a:lstStyle/>
            <a:p>
              <a:pPr algn="ctr"/>
              <a:r>
                <a:rPr lang="en-US" sz="3200" dirty="0">
                  <a:solidFill>
                    <a:schemeClr val="bg1"/>
                  </a:solidFill>
                  <a:latin typeface="Lucida Bright" panose="02040602050505020304" pitchFamily="18" charset="0"/>
                </a:rPr>
                <a:t>The custom PCB and attached sensors</a:t>
              </a:r>
            </a:p>
          </p:txBody>
        </p:sp>
        <p:sp>
          <p:nvSpPr>
            <p:cNvPr id="24" name="TextBox 23">
              <a:extLst>
                <a:ext uri="{FF2B5EF4-FFF2-40B4-BE49-F238E27FC236}">
                  <a16:creationId xmlns:a16="http://schemas.microsoft.com/office/drawing/2014/main" id="{3FE33F70-25FF-B070-DED1-4D4182C65D58}"/>
                </a:ext>
              </a:extLst>
            </p:cNvPr>
            <p:cNvSpPr txBox="1"/>
            <p:nvPr/>
          </p:nvSpPr>
          <p:spPr>
            <a:xfrm>
              <a:off x="306284" y="21244035"/>
              <a:ext cx="6372172" cy="584775"/>
            </a:xfrm>
            <a:prstGeom prst="rect">
              <a:avLst/>
            </a:prstGeom>
            <a:solidFill>
              <a:schemeClr val="tx1">
                <a:alpha val="55000"/>
              </a:schemeClr>
            </a:solidFill>
          </p:spPr>
          <p:txBody>
            <a:bodyPr wrap="square" rtlCol="0">
              <a:spAutoFit/>
            </a:bodyPr>
            <a:lstStyle/>
            <a:p>
              <a:pPr algn="ctr"/>
              <a:r>
                <a:rPr lang="en-US" sz="3200" dirty="0">
                  <a:solidFill>
                    <a:schemeClr val="bg1"/>
                  </a:solidFill>
                  <a:latin typeface="Lucida Bright" panose="02040602050505020304" pitchFamily="18" charset="0"/>
                </a:rPr>
                <a:t>Table with included sensors</a:t>
              </a:r>
            </a:p>
          </p:txBody>
        </p:sp>
      </p:grpSp>
      <p:grpSp>
        <p:nvGrpSpPr>
          <p:cNvPr id="28" name="Group 27">
            <a:extLst>
              <a:ext uri="{FF2B5EF4-FFF2-40B4-BE49-F238E27FC236}">
                <a16:creationId xmlns:a16="http://schemas.microsoft.com/office/drawing/2014/main" id="{BD3516B5-ABB7-F6C6-51F8-53301A1377DA}"/>
              </a:ext>
            </a:extLst>
          </p:cNvPr>
          <p:cNvGrpSpPr/>
          <p:nvPr/>
        </p:nvGrpSpPr>
        <p:grpSpPr>
          <a:xfrm>
            <a:off x="15030227" y="15091923"/>
            <a:ext cx="14928292" cy="25152567"/>
            <a:chOff x="15032558" y="15151629"/>
            <a:chExt cx="14928292" cy="25152567"/>
          </a:xfrm>
        </p:grpSpPr>
        <p:grpSp>
          <p:nvGrpSpPr>
            <p:cNvPr id="1164" name="Group 1163">
              <a:extLst>
                <a:ext uri="{FF2B5EF4-FFF2-40B4-BE49-F238E27FC236}">
                  <a16:creationId xmlns:a16="http://schemas.microsoft.com/office/drawing/2014/main" id="{A8EE50F8-ED8E-468B-8E30-586E4A65BDEF}"/>
                </a:ext>
              </a:extLst>
            </p:cNvPr>
            <p:cNvGrpSpPr/>
            <p:nvPr/>
          </p:nvGrpSpPr>
          <p:grpSpPr>
            <a:xfrm>
              <a:off x="15032558" y="15151629"/>
              <a:ext cx="14928292" cy="25152567"/>
              <a:chOff x="10601690" y="16190805"/>
              <a:chExt cx="14626187" cy="25179922"/>
            </a:xfrm>
          </p:grpSpPr>
          <p:grpSp>
            <p:nvGrpSpPr>
              <p:cNvPr id="1163" name="Group 1162">
                <a:extLst>
                  <a:ext uri="{FF2B5EF4-FFF2-40B4-BE49-F238E27FC236}">
                    <a16:creationId xmlns:a16="http://schemas.microsoft.com/office/drawing/2014/main" id="{C94F502E-19BE-426D-4A81-D204A2D9245D}"/>
                  </a:ext>
                </a:extLst>
              </p:cNvPr>
              <p:cNvGrpSpPr/>
              <p:nvPr/>
            </p:nvGrpSpPr>
            <p:grpSpPr>
              <a:xfrm>
                <a:off x="10601690" y="16190805"/>
                <a:ext cx="14607484" cy="25179922"/>
                <a:chOff x="14969706" y="14808754"/>
                <a:chExt cx="14607484" cy="25179922"/>
              </a:xfrm>
            </p:grpSpPr>
            <p:sp>
              <p:nvSpPr>
                <p:cNvPr id="1160" name="Rectangle 1159">
                  <a:extLst>
                    <a:ext uri="{FF2B5EF4-FFF2-40B4-BE49-F238E27FC236}">
                      <a16:creationId xmlns:a16="http://schemas.microsoft.com/office/drawing/2014/main" id="{CF7698B4-7971-5082-7AC5-F9B061BEC0A5}"/>
                    </a:ext>
                  </a:extLst>
                </p:cNvPr>
                <p:cNvSpPr/>
                <p:nvPr/>
              </p:nvSpPr>
              <p:spPr>
                <a:xfrm>
                  <a:off x="21891069" y="31980026"/>
                  <a:ext cx="7232573" cy="730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2" name="Group 1161">
                  <a:extLst>
                    <a:ext uri="{FF2B5EF4-FFF2-40B4-BE49-F238E27FC236}">
                      <a16:creationId xmlns:a16="http://schemas.microsoft.com/office/drawing/2014/main" id="{FA466639-8E85-8099-4FD8-6064CAA14498}"/>
                    </a:ext>
                  </a:extLst>
                </p:cNvPr>
                <p:cNvGrpSpPr/>
                <p:nvPr/>
              </p:nvGrpSpPr>
              <p:grpSpPr>
                <a:xfrm>
                  <a:off x="14969706" y="14808754"/>
                  <a:ext cx="14607484" cy="25179922"/>
                  <a:chOff x="15088222" y="14843548"/>
                  <a:chExt cx="14607484" cy="25179922"/>
                </a:xfrm>
              </p:grpSpPr>
              <p:grpSp>
                <p:nvGrpSpPr>
                  <p:cNvPr id="1080" name="Group 1079">
                    <a:extLst>
                      <a:ext uri="{FF2B5EF4-FFF2-40B4-BE49-F238E27FC236}">
                        <a16:creationId xmlns:a16="http://schemas.microsoft.com/office/drawing/2014/main" id="{D9680975-83CA-F4B2-1D9B-4E0676C5FB7B}"/>
                      </a:ext>
                    </a:extLst>
                  </p:cNvPr>
                  <p:cNvGrpSpPr/>
                  <p:nvPr/>
                </p:nvGrpSpPr>
                <p:grpSpPr>
                  <a:xfrm>
                    <a:off x="15088222" y="14843548"/>
                    <a:ext cx="14607484" cy="25179922"/>
                    <a:chOff x="15104869" y="15069053"/>
                    <a:chExt cx="14607484" cy="25179922"/>
                  </a:xfrm>
                </p:grpSpPr>
                <p:grpSp>
                  <p:nvGrpSpPr>
                    <p:cNvPr id="1049" name="Group 1048">
                      <a:extLst>
                        <a:ext uri="{FF2B5EF4-FFF2-40B4-BE49-F238E27FC236}">
                          <a16:creationId xmlns:a16="http://schemas.microsoft.com/office/drawing/2014/main" id="{5F5937BB-A208-A218-9D4B-9D3A14630E3B}"/>
                        </a:ext>
                      </a:extLst>
                    </p:cNvPr>
                    <p:cNvGrpSpPr/>
                    <p:nvPr/>
                  </p:nvGrpSpPr>
                  <p:grpSpPr>
                    <a:xfrm>
                      <a:off x="15104869" y="15069053"/>
                      <a:ext cx="14607484" cy="25179922"/>
                      <a:chOff x="-779900" y="5002145"/>
                      <a:chExt cx="14607484" cy="9508849"/>
                    </a:xfrm>
                  </p:grpSpPr>
                  <p:sp>
                    <p:nvSpPr>
                      <p:cNvPr id="1050" name="Google Shape;832;p34">
                        <a:extLst>
                          <a:ext uri="{FF2B5EF4-FFF2-40B4-BE49-F238E27FC236}">
                            <a16:creationId xmlns:a16="http://schemas.microsoft.com/office/drawing/2014/main" id="{506E4EFB-E418-56D7-3624-6F822CC95796}"/>
                          </a:ext>
                        </a:extLst>
                      </p:cNvPr>
                      <p:cNvSpPr/>
                      <p:nvPr/>
                    </p:nvSpPr>
                    <p:spPr>
                      <a:xfrm>
                        <a:off x="-779900" y="5020384"/>
                        <a:ext cx="14607484" cy="9490610"/>
                      </a:xfrm>
                      <a:prstGeom prst="rect">
                        <a:avLst/>
                      </a:prstGeom>
                      <a:gradFill flip="none" rotWithShape="1">
                        <a:gsLst>
                          <a:gs pos="0">
                            <a:srgbClr val="5D91B7">
                              <a:shade val="30000"/>
                              <a:satMod val="115000"/>
                            </a:srgbClr>
                          </a:gs>
                          <a:gs pos="50000">
                            <a:srgbClr val="5D91B7">
                              <a:shade val="67500"/>
                              <a:satMod val="115000"/>
                            </a:srgbClr>
                          </a:gs>
                          <a:gs pos="100000">
                            <a:srgbClr val="5D91B7">
                              <a:shade val="100000"/>
                              <a:satMod val="115000"/>
                            </a:srgbClr>
                          </a:gs>
                        </a:gsLst>
                        <a:lin ang="5400000" scaled="1"/>
                        <a:tileRect/>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Lucida Bright" panose="02040602050505020304" pitchFamily="18" charset="0"/>
                          <a:cs typeface="Arial"/>
                          <a:sym typeface="Arial"/>
                        </a:endParaRPr>
                      </a:p>
                    </p:txBody>
                  </p:sp>
                  <p:sp>
                    <p:nvSpPr>
                      <p:cNvPr id="1051" name="TextBox 1050">
                        <a:extLst>
                          <a:ext uri="{FF2B5EF4-FFF2-40B4-BE49-F238E27FC236}">
                            <a16:creationId xmlns:a16="http://schemas.microsoft.com/office/drawing/2014/main" id="{42C2805C-811E-AF99-8F5E-4C9AD10AFC36}"/>
                          </a:ext>
                        </a:extLst>
                      </p:cNvPr>
                      <p:cNvSpPr txBox="1"/>
                      <p:nvPr/>
                    </p:nvSpPr>
                    <p:spPr>
                      <a:xfrm>
                        <a:off x="1950708" y="5002145"/>
                        <a:ext cx="8641036" cy="383551"/>
                      </a:xfrm>
                      <a:prstGeom prst="rect">
                        <a:avLst/>
                      </a:prstGeom>
                      <a:noFill/>
                    </p:spPr>
                    <p:txBody>
                      <a:bodyPr wrap="square" rtlCol="0">
                        <a:spAutoFit/>
                      </a:bodyPr>
                      <a:lstStyle/>
                      <a:p>
                        <a:pPr algn="ctr"/>
                        <a:r>
                          <a:rPr lang="en-US" sz="6000" b="1" u="sng" dirty="0">
                            <a:solidFill>
                              <a:schemeClr val="bg1"/>
                            </a:solidFill>
                            <a:latin typeface="Lucida Bright" panose="02040602050505020304" pitchFamily="18" charset="0"/>
                          </a:rPr>
                          <a:t>4. Mechanical System</a:t>
                        </a:r>
                      </a:p>
                    </p:txBody>
                  </p:sp>
                  <p:sp>
                    <p:nvSpPr>
                      <p:cNvPr id="1052" name="TextBox 1051">
                        <a:extLst>
                          <a:ext uri="{FF2B5EF4-FFF2-40B4-BE49-F238E27FC236}">
                            <a16:creationId xmlns:a16="http://schemas.microsoft.com/office/drawing/2014/main" id="{2A739A06-0AE8-1AEA-8D7E-02224BBEC572}"/>
                          </a:ext>
                        </a:extLst>
                      </p:cNvPr>
                      <p:cNvSpPr txBox="1"/>
                      <p:nvPr/>
                    </p:nvSpPr>
                    <p:spPr>
                      <a:xfrm>
                        <a:off x="-767310" y="5488952"/>
                        <a:ext cx="14517454" cy="4118930"/>
                      </a:xfrm>
                      <a:custGeom>
                        <a:avLst/>
                        <a:gdLst>
                          <a:gd name="connsiteX0" fmla="*/ 0 w 14068404"/>
                          <a:gd name="connsiteY0" fmla="*/ 0 h 9694961"/>
                          <a:gd name="connsiteX1" fmla="*/ 14068404 w 14068404"/>
                          <a:gd name="connsiteY1" fmla="*/ 0 h 9694961"/>
                          <a:gd name="connsiteX2" fmla="*/ 14068404 w 14068404"/>
                          <a:gd name="connsiteY2" fmla="*/ 9694961 h 9694961"/>
                          <a:gd name="connsiteX3" fmla="*/ 0 w 14068404"/>
                          <a:gd name="connsiteY3" fmla="*/ 9694961 h 9694961"/>
                          <a:gd name="connsiteX4" fmla="*/ 0 w 14068404"/>
                          <a:gd name="connsiteY4" fmla="*/ 0 h 9694961"/>
                          <a:gd name="connsiteX0" fmla="*/ 0 w 14068404"/>
                          <a:gd name="connsiteY0" fmla="*/ 0 h 9702083"/>
                          <a:gd name="connsiteX1" fmla="*/ 14068404 w 14068404"/>
                          <a:gd name="connsiteY1" fmla="*/ 0 h 9702083"/>
                          <a:gd name="connsiteX2" fmla="*/ 14068404 w 14068404"/>
                          <a:gd name="connsiteY2" fmla="*/ 9694961 h 9702083"/>
                          <a:gd name="connsiteX3" fmla="*/ 2242128 w 14068404"/>
                          <a:gd name="connsiteY3" fmla="*/ 9702083 h 9702083"/>
                          <a:gd name="connsiteX4" fmla="*/ 0 w 14068404"/>
                          <a:gd name="connsiteY4" fmla="*/ 9694961 h 9702083"/>
                          <a:gd name="connsiteX5" fmla="*/ 0 w 14068404"/>
                          <a:gd name="connsiteY5" fmla="*/ 0 h 9702083"/>
                          <a:gd name="connsiteX0" fmla="*/ 0 w 14068404"/>
                          <a:gd name="connsiteY0" fmla="*/ 0 h 9702083"/>
                          <a:gd name="connsiteX1" fmla="*/ 14068404 w 14068404"/>
                          <a:gd name="connsiteY1" fmla="*/ 0 h 9702083"/>
                          <a:gd name="connsiteX2" fmla="*/ 14068404 w 14068404"/>
                          <a:gd name="connsiteY2" fmla="*/ 9694961 h 9702083"/>
                          <a:gd name="connsiteX3" fmla="*/ 3137478 w 14068404"/>
                          <a:gd name="connsiteY3" fmla="*/ 9683032 h 9702083"/>
                          <a:gd name="connsiteX4" fmla="*/ 2242128 w 14068404"/>
                          <a:gd name="connsiteY4" fmla="*/ 9702083 h 9702083"/>
                          <a:gd name="connsiteX5" fmla="*/ 0 w 14068404"/>
                          <a:gd name="connsiteY5" fmla="*/ 9694961 h 9702083"/>
                          <a:gd name="connsiteX6" fmla="*/ 0 w 14068404"/>
                          <a:gd name="connsiteY6" fmla="*/ 0 h 9702083"/>
                          <a:gd name="connsiteX0" fmla="*/ 0 w 14068404"/>
                          <a:gd name="connsiteY0" fmla="*/ 0 h 10385511"/>
                          <a:gd name="connsiteX1" fmla="*/ 14068404 w 14068404"/>
                          <a:gd name="connsiteY1" fmla="*/ 0 h 10385511"/>
                          <a:gd name="connsiteX2" fmla="*/ 14068404 w 14068404"/>
                          <a:gd name="connsiteY2" fmla="*/ 9694961 h 10385511"/>
                          <a:gd name="connsiteX3" fmla="*/ 3137478 w 14068404"/>
                          <a:gd name="connsiteY3" fmla="*/ 9683032 h 10385511"/>
                          <a:gd name="connsiteX4" fmla="*/ 2242128 w 14068404"/>
                          <a:gd name="connsiteY4" fmla="*/ 9702083 h 10385511"/>
                          <a:gd name="connsiteX5" fmla="*/ 0 w 14068404"/>
                          <a:gd name="connsiteY5" fmla="*/ 9694961 h 10385511"/>
                          <a:gd name="connsiteX6" fmla="*/ 0 w 14068404"/>
                          <a:gd name="connsiteY6" fmla="*/ 0 h 10385511"/>
                          <a:gd name="connsiteX0" fmla="*/ 0 w 14068404"/>
                          <a:gd name="connsiteY0" fmla="*/ 0 h 10745612"/>
                          <a:gd name="connsiteX1" fmla="*/ 14068404 w 14068404"/>
                          <a:gd name="connsiteY1" fmla="*/ 0 h 10745612"/>
                          <a:gd name="connsiteX2" fmla="*/ 14068404 w 14068404"/>
                          <a:gd name="connsiteY2" fmla="*/ 9694961 h 10745612"/>
                          <a:gd name="connsiteX3" fmla="*/ 3137478 w 14068404"/>
                          <a:gd name="connsiteY3" fmla="*/ 9683032 h 10745612"/>
                          <a:gd name="connsiteX4" fmla="*/ 2242128 w 14068404"/>
                          <a:gd name="connsiteY4" fmla="*/ 9702083 h 10745612"/>
                          <a:gd name="connsiteX5" fmla="*/ 0 w 14068404"/>
                          <a:gd name="connsiteY5" fmla="*/ 9694961 h 10745612"/>
                          <a:gd name="connsiteX6" fmla="*/ 0 w 14068404"/>
                          <a:gd name="connsiteY6" fmla="*/ 0 h 10745612"/>
                          <a:gd name="connsiteX0" fmla="*/ 140822 w 14209226"/>
                          <a:gd name="connsiteY0" fmla="*/ 0 h 12265348"/>
                          <a:gd name="connsiteX1" fmla="*/ 14209226 w 14209226"/>
                          <a:gd name="connsiteY1" fmla="*/ 0 h 12265348"/>
                          <a:gd name="connsiteX2" fmla="*/ 14209226 w 14209226"/>
                          <a:gd name="connsiteY2" fmla="*/ 9694961 h 12265348"/>
                          <a:gd name="connsiteX3" fmla="*/ 3278300 w 14209226"/>
                          <a:gd name="connsiteY3" fmla="*/ 9683032 h 12265348"/>
                          <a:gd name="connsiteX4" fmla="*/ 1144700 w 14209226"/>
                          <a:gd name="connsiteY4" fmla="*/ 11549933 h 12265348"/>
                          <a:gd name="connsiteX5" fmla="*/ 140822 w 14209226"/>
                          <a:gd name="connsiteY5" fmla="*/ 9694961 h 12265348"/>
                          <a:gd name="connsiteX6" fmla="*/ 140822 w 14209226"/>
                          <a:gd name="connsiteY6" fmla="*/ 0 h 12265348"/>
                          <a:gd name="connsiteX0" fmla="*/ 0 w 14068404"/>
                          <a:gd name="connsiteY0" fmla="*/ 0 h 12265348"/>
                          <a:gd name="connsiteX1" fmla="*/ 14068404 w 14068404"/>
                          <a:gd name="connsiteY1" fmla="*/ 0 h 12265348"/>
                          <a:gd name="connsiteX2" fmla="*/ 14068404 w 14068404"/>
                          <a:gd name="connsiteY2" fmla="*/ 9694961 h 12265348"/>
                          <a:gd name="connsiteX3" fmla="*/ 3137478 w 14068404"/>
                          <a:gd name="connsiteY3" fmla="*/ 9683032 h 12265348"/>
                          <a:gd name="connsiteX4" fmla="*/ 1003878 w 14068404"/>
                          <a:gd name="connsiteY4" fmla="*/ 11549933 h 12265348"/>
                          <a:gd name="connsiteX5" fmla="*/ 0 w 14068404"/>
                          <a:gd name="connsiteY5" fmla="*/ 9694961 h 12265348"/>
                          <a:gd name="connsiteX6" fmla="*/ 0 w 14068404"/>
                          <a:gd name="connsiteY6" fmla="*/ 0 h 12265348"/>
                          <a:gd name="connsiteX0" fmla="*/ 135619 w 14204023"/>
                          <a:gd name="connsiteY0" fmla="*/ 0 h 13431003"/>
                          <a:gd name="connsiteX1" fmla="*/ 14204023 w 14204023"/>
                          <a:gd name="connsiteY1" fmla="*/ 0 h 13431003"/>
                          <a:gd name="connsiteX2" fmla="*/ 14204023 w 14204023"/>
                          <a:gd name="connsiteY2" fmla="*/ 9694961 h 13431003"/>
                          <a:gd name="connsiteX3" fmla="*/ 3273097 w 14204023"/>
                          <a:gd name="connsiteY3" fmla="*/ 9683032 h 13431003"/>
                          <a:gd name="connsiteX4" fmla="*/ 358447 w 14204023"/>
                          <a:gd name="connsiteY4" fmla="*/ 12845333 h 13431003"/>
                          <a:gd name="connsiteX5" fmla="*/ 135619 w 14204023"/>
                          <a:gd name="connsiteY5" fmla="*/ 9694961 h 13431003"/>
                          <a:gd name="connsiteX6" fmla="*/ 135619 w 14204023"/>
                          <a:gd name="connsiteY6" fmla="*/ 0 h 13431003"/>
                          <a:gd name="connsiteX0" fmla="*/ 138964 w 14207368"/>
                          <a:gd name="connsiteY0" fmla="*/ 0 h 13431003"/>
                          <a:gd name="connsiteX1" fmla="*/ 14207368 w 14207368"/>
                          <a:gd name="connsiteY1" fmla="*/ 0 h 13431003"/>
                          <a:gd name="connsiteX2" fmla="*/ 14207368 w 14207368"/>
                          <a:gd name="connsiteY2" fmla="*/ 9694961 h 13431003"/>
                          <a:gd name="connsiteX3" fmla="*/ 3276442 w 14207368"/>
                          <a:gd name="connsiteY3" fmla="*/ 9683032 h 13431003"/>
                          <a:gd name="connsiteX4" fmla="*/ 361792 w 14207368"/>
                          <a:gd name="connsiteY4" fmla="*/ 12845333 h 13431003"/>
                          <a:gd name="connsiteX5" fmla="*/ 119914 w 14207368"/>
                          <a:gd name="connsiteY5" fmla="*/ 9637811 h 13431003"/>
                          <a:gd name="connsiteX6" fmla="*/ 138964 w 14207368"/>
                          <a:gd name="connsiteY6" fmla="*/ 0 h 13431003"/>
                          <a:gd name="connsiteX0" fmla="*/ 299167 w 14367571"/>
                          <a:gd name="connsiteY0" fmla="*/ 0 h 13431003"/>
                          <a:gd name="connsiteX1" fmla="*/ 14367571 w 14367571"/>
                          <a:gd name="connsiteY1" fmla="*/ 0 h 13431003"/>
                          <a:gd name="connsiteX2" fmla="*/ 14367571 w 14367571"/>
                          <a:gd name="connsiteY2" fmla="*/ 9694961 h 13431003"/>
                          <a:gd name="connsiteX3" fmla="*/ 3436645 w 14367571"/>
                          <a:gd name="connsiteY3" fmla="*/ 9683032 h 13431003"/>
                          <a:gd name="connsiteX4" fmla="*/ 521995 w 14367571"/>
                          <a:gd name="connsiteY4" fmla="*/ 12845333 h 13431003"/>
                          <a:gd name="connsiteX5" fmla="*/ 280117 w 14367571"/>
                          <a:gd name="connsiteY5" fmla="*/ 9637811 h 13431003"/>
                          <a:gd name="connsiteX6" fmla="*/ 299167 w 14367571"/>
                          <a:gd name="connsiteY6" fmla="*/ 0 h 13431003"/>
                          <a:gd name="connsiteX0" fmla="*/ 59322 w 14127726"/>
                          <a:gd name="connsiteY0" fmla="*/ 0 h 13431003"/>
                          <a:gd name="connsiteX1" fmla="*/ 14127726 w 14127726"/>
                          <a:gd name="connsiteY1" fmla="*/ 0 h 13431003"/>
                          <a:gd name="connsiteX2" fmla="*/ 14127726 w 14127726"/>
                          <a:gd name="connsiteY2" fmla="*/ 9694961 h 13431003"/>
                          <a:gd name="connsiteX3" fmla="*/ 3196800 w 14127726"/>
                          <a:gd name="connsiteY3" fmla="*/ 9683032 h 13431003"/>
                          <a:gd name="connsiteX4" fmla="*/ 282150 w 14127726"/>
                          <a:gd name="connsiteY4" fmla="*/ 12845333 h 13431003"/>
                          <a:gd name="connsiteX5" fmla="*/ 40272 w 14127726"/>
                          <a:gd name="connsiteY5" fmla="*/ 9637811 h 13431003"/>
                          <a:gd name="connsiteX6" fmla="*/ 59322 w 14127726"/>
                          <a:gd name="connsiteY6" fmla="*/ 0 h 13431003"/>
                          <a:gd name="connsiteX0" fmla="*/ 275439 w 14343843"/>
                          <a:gd name="connsiteY0" fmla="*/ 0 h 13518538"/>
                          <a:gd name="connsiteX1" fmla="*/ 14343843 w 14343843"/>
                          <a:gd name="connsiteY1" fmla="*/ 0 h 13518538"/>
                          <a:gd name="connsiteX2" fmla="*/ 14343843 w 14343843"/>
                          <a:gd name="connsiteY2" fmla="*/ 9694961 h 13518538"/>
                          <a:gd name="connsiteX3" fmla="*/ 3412917 w 14343843"/>
                          <a:gd name="connsiteY3" fmla="*/ 9683032 h 13518538"/>
                          <a:gd name="connsiteX4" fmla="*/ 269667 w 14343843"/>
                          <a:gd name="connsiteY4" fmla="*/ 12940583 h 13518538"/>
                          <a:gd name="connsiteX5" fmla="*/ 256389 w 14343843"/>
                          <a:gd name="connsiteY5" fmla="*/ 9637811 h 13518538"/>
                          <a:gd name="connsiteX6" fmla="*/ 275439 w 14343843"/>
                          <a:gd name="connsiteY6" fmla="*/ 0 h 13518538"/>
                          <a:gd name="connsiteX0" fmla="*/ 275439 w 14343843"/>
                          <a:gd name="connsiteY0" fmla="*/ 0 h 13518538"/>
                          <a:gd name="connsiteX1" fmla="*/ 14343843 w 14343843"/>
                          <a:gd name="connsiteY1" fmla="*/ 0 h 13518538"/>
                          <a:gd name="connsiteX2" fmla="*/ 14343843 w 14343843"/>
                          <a:gd name="connsiteY2" fmla="*/ 9694961 h 13518538"/>
                          <a:gd name="connsiteX3" fmla="*/ 3412917 w 14343843"/>
                          <a:gd name="connsiteY3" fmla="*/ 9683032 h 13518538"/>
                          <a:gd name="connsiteX4" fmla="*/ 269667 w 14343843"/>
                          <a:gd name="connsiteY4" fmla="*/ 12940583 h 13518538"/>
                          <a:gd name="connsiteX5" fmla="*/ 256389 w 14343843"/>
                          <a:gd name="connsiteY5" fmla="*/ 9637811 h 13518538"/>
                          <a:gd name="connsiteX6" fmla="*/ 275439 w 14343843"/>
                          <a:gd name="connsiteY6" fmla="*/ 0 h 13518538"/>
                          <a:gd name="connsiteX0" fmla="*/ 293498 w 14361902"/>
                          <a:gd name="connsiteY0" fmla="*/ 0 h 13518538"/>
                          <a:gd name="connsiteX1" fmla="*/ 14361902 w 14361902"/>
                          <a:gd name="connsiteY1" fmla="*/ 0 h 13518538"/>
                          <a:gd name="connsiteX2" fmla="*/ 14361902 w 14361902"/>
                          <a:gd name="connsiteY2" fmla="*/ 9694961 h 13518538"/>
                          <a:gd name="connsiteX3" fmla="*/ 3430976 w 14361902"/>
                          <a:gd name="connsiteY3" fmla="*/ 9683032 h 13518538"/>
                          <a:gd name="connsiteX4" fmla="*/ 268676 w 14361902"/>
                          <a:gd name="connsiteY4" fmla="*/ 12940583 h 13518538"/>
                          <a:gd name="connsiteX5" fmla="*/ 274448 w 14361902"/>
                          <a:gd name="connsiteY5" fmla="*/ 9637811 h 13518538"/>
                          <a:gd name="connsiteX6" fmla="*/ 293498 w 14361902"/>
                          <a:gd name="connsiteY6" fmla="*/ 0 h 13518538"/>
                          <a:gd name="connsiteX0" fmla="*/ 24822 w 14093226"/>
                          <a:gd name="connsiteY0" fmla="*/ 0 h 12940583"/>
                          <a:gd name="connsiteX1" fmla="*/ 14093226 w 14093226"/>
                          <a:gd name="connsiteY1" fmla="*/ 0 h 12940583"/>
                          <a:gd name="connsiteX2" fmla="*/ 14093226 w 14093226"/>
                          <a:gd name="connsiteY2" fmla="*/ 9694961 h 12940583"/>
                          <a:gd name="connsiteX3" fmla="*/ 3162300 w 14093226"/>
                          <a:gd name="connsiteY3" fmla="*/ 9683032 h 12940583"/>
                          <a:gd name="connsiteX4" fmla="*/ 0 w 14093226"/>
                          <a:gd name="connsiteY4" fmla="*/ 12940583 h 12940583"/>
                          <a:gd name="connsiteX5" fmla="*/ 5772 w 14093226"/>
                          <a:gd name="connsiteY5" fmla="*/ 9637811 h 12940583"/>
                          <a:gd name="connsiteX6" fmla="*/ 24822 w 14093226"/>
                          <a:gd name="connsiteY6" fmla="*/ 0 h 12940583"/>
                          <a:gd name="connsiteX0" fmla="*/ 24822 w 14093226"/>
                          <a:gd name="connsiteY0" fmla="*/ 0 h 12940583"/>
                          <a:gd name="connsiteX1" fmla="*/ 14093226 w 14093226"/>
                          <a:gd name="connsiteY1" fmla="*/ 0 h 12940583"/>
                          <a:gd name="connsiteX2" fmla="*/ 14093226 w 14093226"/>
                          <a:gd name="connsiteY2" fmla="*/ 9694961 h 12940583"/>
                          <a:gd name="connsiteX3" fmla="*/ 3162300 w 14093226"/>
                          <a:gd name="connsiteY3" fmla="*/ 9683032 h 12940583"/>
                          <a:gd name="connsiteX4" fmla="*/ 0 w 14093226"/>
                          <a:gd name="connsiteY4" fmla="*/ 12940583 h 12940583"/>
                          <a:gd name="connsiteX5" fmla="*/ 5772 w 14093226"/>
                          <a:gd name="connsiteY5" fmla="*/ 9637811 h 12940583"/>
                          <a:gd name="connsiteX6" fmla="*/ 24822 w 14093226"/>
                          <a:gd name="connsiteY6" fmla="*/ 0 h 12940583"/>
                          <a:gd name="connsiteX0" fmla="*/ 24822 w 14093226"/>
                          <a:gd name="connsiteY0" fmla="*/ 0 h 12940583"/>
                          <a:gd name="connsiteX1" fmla="*/ 14093226 w 14093226"/>
                          <a:gd name="connsiteY1" fmla="*/ 0 h 12940583"/>
                          <a:gd name="connsiteX2" fmla="*/ 14093226 w 14093226"/>
                          <a:gd name="connsiteY2" fmla="*/ 9694961 h 12940583"/>
                          <a:gd name="connsiteX3" fmla="*/ 6457950 w 14093226"/>
                          <a:gd name="connsiteY3" fmla="*/ 9702082 h 12940583"/>
                          <a:gd name="connsiteX4" fmla="*/ 0 w 14093226"/>
                          <a:gd name="connsiteY4" fmla="*/ 12940583 h 12940583"/>
                          <a:gd name="connsiteX5" fmla="*/ 5772 w 14093226"/>
                          <a:gd name="connsiteY5" fmla="*/ 9637811 h 12940583"/>
                          <a:gd name="connsiteX6" fmla="*/ 24822 w 14093226"/>
                          <a:gd name="connsiteY6" fmla="*/ 0 h 12940583"/>
                          <a:gd name="connsiteX0" fmla="*/ 24822 w 14093226"/>
                          <a:gd name="connsiteY0" fmla="*/ 0 h 12942963"/>
                          <a:gd name="connsiteX1" fmla="*/ 14093226 w 14093226"/>
                          <a:gd name="connsiteY1" fmla="*/ 0 h 12942963"/>
                          <a:gd name="connsiteX2" fmla="*/ 14093226 w 14093226"/>
                          <a:gd name="connsiteY2" fmla="*/ 9694961 h 12942963"/>
                          <a:gd name="connsiteX3" fmla="*/ 6457950 w 14093226"/>
                          <a:gd name="connsiteY3" fmla="*/ 9702082 h 12942963"/>
                          <a:gd name="connsiteX4" fmla="*/ 0 w 14093226"/>
                          <a:gd name="connsiteY4" fmla="*/ 12940583 h 12942963"/>
                          <a:gd name="connsiteX5" fmla="*/ 5772 w 14093226"/>
                          <a:gd name="connsiteY5" fmla="*/ 9637811 h 12942963"/>
                          <a:gd name="connsiteX6" fmla="*/ 24822 w 14093226"/>
                          <a:gd name="connsiteY6" fmla="*/ 0 h 12942963"/>
                          <a:gd name="connsiteX0" fmla="*/ 24822 w 14093226"/>
                          <a:gd name="connsiteY0" fmla="*/ 0 h 13271017"/>
                          <a:gd name="connsiteX1" fmla="*/ 14093226 w 14093226"/>
                          <a:gd name="connsiteY1" fmla="*/ 0 h 13271017"/>
                          <a:gd name="connsiteX2" fmla="*/ 14093226 w 14093226"/>
                          <a:gd name="connsiteY2" fmla="*/ 9694961 h 13271017"/>
                          <a:gd name="connsiteX3" fmla="*/ 6457950 w 14093226"/>
                          <a:gd name="connsiteY3" fmla="*/ 9702082 h 13271017"/>
                          <a:gd name="connsiteX4" fmla="*/ 3067052 w 14093226"/>
                          <a:gd name="connsiteY4" fmla="*/ 12788183 h 13271017"/>
                          <a:gd name="connsiteX5" fmla="*/ 0 w 14093226"/>
                          <a:gd name="connsiteY5" fmla="*/ 12940583 h 13271017"/>
                          <a:gd name="connsiteX6" fmla="*/ 5772 w 14093226"/>
                          <a:gd name="connsiteY6" fmla="*/ 9637811 h 13271017"/>
                          <a:gd name="connsiteX7" fmla="*/ 24822 w 14093226"/>
                          <a:gd name="connsiteY7" fmla="*/ 0 h 13271017"/>
                          <a:gd name="connsiteX0" fmla="*/ 24822 w 14093226"/>
                          <a:gd name="connsiteY0" fmla="*/ 0 h 13271017"/>
                          <a:gd name="connsiteX1" fmla="*/ 14093226 w 14093226"/>
                          <a:gd name="connsiteY1" fmla="*/ 0 h 13271017"/>
                          <a:gd name="connsiteX2" fmla="*/ 14093226 w 14093226"/>
                          <a:gd name="connsiteY2" fmla="*/ 9694961 h 13271017"/>
                          <a:gd name="connsiteX3" fmla="*/ 6457950 w 14093226"/>
                          <a:gd name="connsiteY3" fmla="*/ 9702082 h 13271017"/>
                          <a:gd name="connsiteX4" fmla="*/ 3067052 w 14093226"/>
                          <a:gd name="connsiteY4" fmla="*/ 12788183 h 13271017"/>
                          <a:gd name="connsiteX5" fmla="*/ 0 w 14093226"/>
                          <a:gd name="connsiteY5" fmla="*/ 12940583 h 13271017"/>
                          <a:gd name="connsiteX6" fmla="*/ 5772 w 14093226"/>
                          <a:gd name="connsiteY6" fmla="*/ 9637811 h 13271017"/>
                          <a:gd name="connsiteX7" fmla="*/ 24822 w 14093226"/>
                          <a:gd name="connsiteY7" fmla="*/ 0 h 13271017"/>
                          <a:gd name="connsiteX0" fmla="*/ 24822 w 14093226"/>
                          <a:gd name="connsiteY0" fmla="*/ 0 h 13885402"/>
                          <a:gd name="connsiteX1" fmla="*/ 14093226 w 14093226"/>
                          <a:gd name="connsiteY1" fmla="*/ 0 h 13885402"/>
                          <a:gd name="connsiteX2" fmla="*/ 14093226 w 14093226"/>
                          <a:gd name="connsiteY2" fmla="*/ 9694961 h 13885402"/>
                          <a:gd name="connsiteX3" fmla="*/ 6457950 w 14093226"/>
                          <a:gd name="connsiteY3" fmla="*/ 9702082 h 13885402"/>
                          <a:gd name="connsiteX4" fmla="*/ 6172202 w 14093226"/>
                          <a:gd name="connsiteY4" fmla="*/ 13702583 h 13885402"/>
                          <a:gd name="connsiteX5" fmla="*/ 0 w 14093226"/>
                          <a:gd name="connsiteY5" fmla="*/ 12940583 h 13885402"/>
                          <a:gd name="connsiteX6" fmla="*/ 5772 w 14093226"/>
                          <a:gd name="connsiteY6" fmla="*/ 9637811 h 13885402"/>
                          <a:gd name="connsiteX7" fmla="*/ 24822 w 14093226"/>
                          <a:gd name="connsiteY7" fmla="*/ 0 h 13885402"/>
                          <a:gd name="connsiteX0" fmla="*/ 24822 w 14093226"/>
                          <a:gd name="connsiteY0" fmla="*/ 0 h 13715516"/>
                          <a:gd name="connsiteX1" fmla="*/ 14093226 w 14093226"/>
                          <a:gd name="connsiteY1" fmla="*/ 0 h 13715516"/>
                          <a:gd name="connsiteX2" fmla="*/ 14093226 w 14093226"/>
                          <a:gd name="connsiteY2" fmla="*/ 9694961 h 13715516"/>
                          <a:gd name="connsiteX3" fmla="*/ 6457950 w 14093226"/>
                          <a:gd name="connsiteY3" fmla="*/ 9702082 h 13715516"/>
                          <a:gd name="connsiteX4" fmla="*/ 6172202 w 14093226"/>
                          <a:gd name="connsiteY4" fmla="*/ 13702583 h 13715516"/>
                          <a:gd name="connsiteX5" fmla="*/ 0 w 14093226"/>
                          <a:gd name="connsiteY5" fmla="*/ 12940583 h 13715516"/>
                          <a:gd name="connsiteX6" fmla="*/ 5772 w 14093226"/>
                          <a:gd name="connsiteY6" fmla="*/ 9637811 h 13715516"/>
                          <a:gd name="connsiteX7" fmla="*/ 24822 w 14093226"/>
                          <a:gd name="connsiteY7" fmla="*/ 0 h 13715516"/>
                          <a:gd name="connsiteX0" fmla="*/ 101022 w 14169426"/>
                          <a:gd name="connsiteY0" fmla="*/ 0 h 13856999"/>
                          <a:gd name="connsiteX1" fmla="*/ 14169426 w 14169426"/>
                          <a:gd name="connsiteY1" fmla="*/ 0 h 13856999"/>
                          <a:gd name="connsiteX2" fmla="*/ 14169426 w 14169426"/>
                          <a:gd name="connsiteY2" fmla="*/ 9694961 h 13856999"/>
                          <a:gd name="connsiteX3" fmla="*/ 6534150 w 14169426"/>
                          <a:gd name="connsiteY3" fmla="*/ 9702082 h 13856999"/>
                          <a:gd name="connsiteX4" fmla="*/ 6248402 w 14169426"/>
                          <a:gd name="connsiteY4" fmla="*/ 13702583 h 13856999"/>
                          <a:gd name="connsiteX5" fmla="*/ 0 w 14169426"/>
                          <a:gd name="connsiteY5" fmla="*/ 13550183 h 13856999"/>
                          <a:gd name="connsiteX6" fmla="*/ 81972 w 14169426"/>
                          <a:gd name="connsiteY6" fmla="*/ 9637811 h 13856999"/>
                          <a:gd name="connsiteX7" fmla="*/ 101022 w 14169426"/>
                          <a:gd name="connsiteY7" fmla="*/ 0 h 13856999"/>
                          <a:gd name="connsiteX0" fmla="*/ 101022 w 14169426"/>
                          <a:gd name="connsiteY0" fmla="*/ 0 h 13720794"/>
                          <a:gd name="connsiteX1" fmla="*/ 14169426 w 14169426"/>
                          <a:gd name="connsiteY1" fmla="*/ 0 h 13720794"/>
                          <a:gd name="connsiteX2" fmla="*/ 14169426 w 14169426"/>
                          <a:gd name="connsiteY2" fmla="*/ 9694961 h 13720794"/>
                          <a:gd name="connsiteX3" fmla="*/ 6534150 w 14169426"/>
                          <a:gd name="connsiteY3" fmla="*/ 9702082 h 13720794"/>
                          <a:gd name="connsiteX4" fmla="*/ 6248402 w 14169426"/>
                          <a:gd name="connsiteY4" fmla="*/ 13702583 h 13720794"/>
                          <a:gd name="connsiteX5" fmla="*/ 0 w 14169426"/>
                          <a:gd name="connsiteY5" fmla="*/ 13550183 h 13720794"/>
                          <a:gd name="connsiteX6" fmla="*/ 81972 w 14169426"/>
                          <a:gd name="connsiteY6" fmla="*/ 9637811 h 13720794"/>
                          <a:gd name="connsiteX7" fmla="*/ 101022 w 14169426"/>
                          <a:gd name="connsiteY7" fmla="*/ 0 h 13720794"/>
                          <a:gd name="connsiteX0" fmla="*/ 101022 w 14169426"/>
                          <a:gd name="connsiteY0" fmla="*/ 0 h 13566125"/>
                          <a:gd name="connsiteX1" fmla="*/ 14169426 w 14169426"/>
                          <a:gd name="connsiteY1" fmla="*/ 0 h 13566125"/>
                          <a:gd name="connsiteX2" fmla="*/ 14169426 w 14169426"/>
                          <a:gd name="connsiteY2" fmla="*/ 9694961 h 13566125"/>
                          <a:gd name="connsiteX3" fmla="*/ 6534150 w 14169426"/>
                          <a:gd name="connsiteY3" fmla="*/ 9702082 h 13566125"/>
                          <a:gd name="connsiteX4" fmla="*/ 6267452 w 14169426"/>
                          <a:gd name="connsiteY4" fmla="*/ 13512083 h 13566125"/>
                          <a:gd name="connsiteX5" fmla="*/ 0 w 14169426"/>
                          <a:gd name="connsiteY5" fmla="*/ 13550183 h 13566125"/>
                          <a:gd name="connsiteX6" fmla="*/ 81972 w 14169426"/>
                          <a:gd name="connsiteY6" fmla="*/ 9637811 h 13566125"/>
                          <a:gd name="connsiteX7" fmla="*/ 101022 w 14169426"/>
                          <a:gd name="connsiteY7" fmla="*/ 0 h 13566125"/>
                          <a:gd name="connsiteX0" fmla="*/ 24822 w 14093226"/>
                          <a:gd name="connsiteY0" fmla="*/ 0 h 15931469"/>
                          <a:gd name="connsiteX1" fmla="*/ 14093226 w 14093226"/>
                          <a:gd name="connsiteY1" fmla="*/ 0 h 15931469"/>
                          <a:gd name="connsiteX2" fmla="*/ 14093226 w 14093226"/>
                          <a:gd name="connsiteY2" fmla="*/ 9694961 h 15931469"/>
                          <a:gd name="connsiteX3" fmla="*/ 6457950 w 14093226"/>
                          <a:gd name="connsiteY3" fmla="*/ 9702082 h 15931469"/>
                          <a:gd name="connsiteX4" fmla="*/ 6191252 w 14093226"/>
                          <a:gd name="connsiteY4" fmla="*/ 13512083 h 15931469"/>
                          <a:gd name="connsiteX5" fmla="*/ 0 w 14093226"/>
                          <a:gd name="connsiteY5" fmla="*/ 15931433 h 15931469"/>
                          <a:gd name="connsiteX6" fmla="*/ 5772 w 14093226"/>
                          <a:gd name="connsiteY6" fmla="*/ 9637811 h 15931469"/>
                          <a:gd name="connsiteX7" fmla="*/ 24822 w 14093226"/>
                          <a:gd name="connsiteY7" fmla="*/ 0 h 15931469"/>
                          <a:gd name="connsiteX0" fmla="*/ 24822 w 14093226"/>
                          <a:gd name="connsiteY0" fmla="*/ 0 h 15931470"/>
                          <a:gd name="connsiteX1" fmla="*/ 14093226 w 14093226"/>
                          <a:gd name="connsiteY1" fmla="*/ 0 h 15931470"/>
                          <a:gd name="connsiteX2" fmla="*/ 14093226 w 14093226"/>
                          <a:gd name="connsiteY2" fmla="*/ 9694961 h 15931470"/>
                          <a:gd name="connsiteX3" fmla="*/ 6457950 w 14093226"/>
                          <a:gd name="connsiteY3" fmla="*/ 9702082 h 15931470"/>
                          <a:gd name="connsiteX4" fmla="*/ 6191252 w 14093226"/>
                          <a:gd name="connsiteY4" fmla="*/ 13569233 h 15931470"/>
                          <a:gd name="connsiteX5" fmla="*/ 0 w 14093226"/>
                          <a:gd name="connsiteY5" fmla="*/ 15931433 h 15931470"/>
                          <a:gd name="connsiteX6" fmla="*/ 5772 w 14093226"/>
                          <a:gd name="connsiteY6" fmla="*/ 9637811 h 15931470"/>
                          <a:gd name="connsiteX7" fmla="*/ 24822 w 14093226"/>
                          <a:gd name="connsiteY7" fmla="*/ 0 h 15931470"/>
                          <a:gd name="connsiteX0" fmla="*/ 24822 w 14093226"/>
                          <a:gd name="connsiteY0" fmla="*/ 0 h 15939830"/>
                          <a:gd name="connsiteX1" fmla="*/ 14093226 w 14093226"/>
                          <a:gd name="connsiteY1" fmla="*/ 0 h 15939830"/>
                          <a:gd name="connsiteX2" fmla="*/ 14093226 w 14093226"/>
                          <a:gd name="connsiteY2" fmla="*/ 9694961 h 15939830"/>
                          <a:gd name="connsiteX3" fmla="*/ 6457950 w 14093226"/>
                          <a:gd name="connsiteY3" fmla="*/ 9702082 h 15939830"/>
                          <a:gd name="connsiteX4" fmla="*/ 6019802 w 14093226"/>
                          <a:gd name="connsiteY4" fmla="*/ 15874284 h 15939830"/>
                          <a:gd name="connsiteX5" fmla="*/ 0 w 14093226"/>
                          <a:gd name="connsiteY5" fmla="*/ 15931433 h 15939830"/>
                          <a:gd name="connsiteX6" fmla="*/ 5772 w 14093226"/>
                          <a:gd name="connsiteY6" fmla="*/ 9637811 h 15939830"/>
                          <a:gd name="connsiteX7" fmla="*/ 24822 w 14093226"/>
                          <a:gd name="connsiteY7" fmla="*/ 0 h 15939830"/>
                          <a:gd name="connsiteX0" fmla="*/ 24822 w 14093226"/>
                          <a:gd name="connsiteY0" fmla="*/ 0 h 15939830"/>
                          <a:gd name="connsiteX1" fmla="*/ 14093226 w 14093226"/>
                          <a:gd name="connsiteY1" fmla="*/ 0 h 15939830"/>
                          <a:gd name="connsiteX2" fmla="*/ 14093226 w 14093226"/>
                          <a:gd name="connsiteY2" fmla="*/ 9694961 h 15939830"/>
                          <a:gd name="connsiteX3" fmla="*/ 6457950 w 14093226"/>
                          <a:gd name="connsiteY3" fmla="*/ 9702082 h 15939830"/>
                          <a:gd name="connsiteX4" fmla="*/ 6019802 w 14093226"/>
                          <a:gd name="connsiteY4" fmla="*/ 15874284 h 15939830"/>
                          <a:gd name="connsiteX5" fmla="*/ 0 w 14093226"/>
                          <a:gd name="connsiteY5" fmla="*/ 15931433 h 15939830"/>
                          <a:gd name="connsiteX6" fmla="*/ 5772 w 14093226"/>
                          <a:gd name="connsiteY6" fmla="*/ 9637811 h 15939830"/>
                          <a:gd name="connsiteX7" fmla="*/ 24822 w 14093226"/>
                          <a:gd name="connsiteY7" fmla="*/ 0 h 15939830"/>
                          <a:gd name="connsiteX0" fmla="*/ 24822 w 14093226"/>
                          <a:gd name="connsiteY0" fmla="*/ 0 h 15939830"/>
                          <a:gd name="connsiteX1" fmla="*/ 14093226 w 14093226"/>
                          <a:gd name="connsiteY1" fmla="*/ 0 h 15939830"/>
                          <a:gd name="connsiteX2" fmla="*/ 14093226 w 14093226"/>
                          <a:gd name="connsiteY2" fmla="*/ 9694961 h 15939830"/>
                          <a:gd name="connsiteX3" fmla="*/ 6096000 w 14093226"/>
                          <a:gd name="connsiteY3" fmla="*/ 9702082 h 15939830"/>
                          <a:gd name="connsiteX4" fmla="*/ 6019802 w 14093226"/>
                          <a:gd name="connsiteY4" fmla="*/ 15874284 h 15939830"/>
                          <a:gd name="connsiteX5" fmla="*/ 0 w 14093226"/>
                          <a:gd name="connsiteY5" fmla="*/ 15931433 h 15939830"/>
                          <a:gd name="connsiteX6" fmla="*/ 5772 w 14093226"/>
                          <a:gd name="connsiteY6" fmla="*/ 9637811 h 15939830"/>
                          <a:gd name="connsiteX7" fmla="*/ 24822 w 14093226"/>
                          <a:gd name="connsiteY7" fmla="*/ 0 h 15939830"/>
                          <a:gd name="connsiteX0" fmla="*/ 24822 w 14093226"/>
                          <a:gd name="connsiteY0" fmla="*/ 0 h 15939830"/>
                          <a:gd name="connsiteX1" fmla="*/ 14093226 w 14093226"/>
                          <a:gd name="connsiteY1" fmla="*/ 0 h 15939830"/>
                          <a:gd name="connsiteX2" fmla="*/ 14093226 w 14093226"/>
                          <a:gd name="connsiteY2" fmla="*/ 9694961 h 15939830"/>
                          <a:gd name="connsiteX3" fmla="*/ 6096000 w 14093226"/>
                          <a:gd name="connsiteY3" fmla="*/ 9702082 h 15939830"/>
                          <a:gd name="connsiteX4" fmla="*/ 6019802 w 14093226"/>
                          <a:gd name="connsiteY4" fmla="*/ 15874284 h 15939830"/>
                          <a:gd name="connsiteX5" fmla="*/ 0 w 14093226"/>
                          <a:gd name="connsiteY5" fmla="*/ 15931433 h 15939830"/>
                          <a:gd name="connsiteX6" fmla="*/ 5772 w 14093226"/>
                          <a:gd name="connsiteY6" fmla="*/ 9637811 h 15939830"/>
                          <a:gd name="connsiteX7" fmla="*/ 24822 w 14093226"/>
                          <a:gd name="connsiteY7" fmla="*/ 0 h 15939830"/>
                          <a:gd name="connsiteX0" fmla="*/ 24822 w 14093226"/>
                          <a:gd name="connsiteY0" fmla="*/ 0 h 15939830"/>
                          <a:gd name="connsiteX1" fmla="*/ 14093226 w 14093226"/>
                          <a:gd name="connsiteY1" fmla="*/ 0 h 15939830"/>
                          <a:gd name="connsiteX2" fmla="*/ 14093226 w 14093226"/>
                          <a:gd name="connsiteY2" fmla="*/ 9694961 h 15939830"/>
                          <a:gd name="connsiteX3" fmla="*/ 6096000 w 14093226"/>
                          <a:gd name="connsiteY3" fmla="*/ 9702082 h 15939830"/>
                          <a:gd name="connsiteX4" fmla="*/ 6019802 w 14093226"/>
                          <a:gd name="connsiteY4" fmla="*/ 15874284 h 15939830"/>
                          <a:gd name="connsiteX5" fmla="*/ 0 w 14093226"/>
                          <a:gd name="connsiteY5" fmla="*/ 15931433 h 15939830"/>
                          <a:gd name="connsiteX6" fmla="*/ 5772 w 14093226"/>
                          <a:gd name="connsiteY6" fmla="*/ 9637811 h 15939830"/>
                          <a:gd name="connsiteX7" fmla="*/ 24822 w 14093226"/>
                          <a:gd name="connsiteY7" fmla="*/ 0 h 15939830"/>
                          <a:gd name="connsiteX0" fmla="*/ 24822 w 14093226"/>
                          <a:gd name="connsiteY0" fmla="*/ 0 h 15939830"/>
                          <a:gd name="connsiteX1" fmla="*/ 14093226 w 14093226"/>
                          <a:gd name="connsiteY1" fmla="*/ 0 h 15939830"/>
                          <a:gd name="connsiteX2" fmla="*/ 14093226 w 14093226"/>
                          <a:gd name="connsiteY2" fmla="*/ 9694961 h 15939830"/>
                          <a:gd name="connsiteX3" fmla="*/ 6096000 w 14093226"/>
                          <a:gd name="connsiteY3" fmla="*/ 9702082 h 15939830"/>
                          <a:gd name="connsiteX4" fmla="*/ 6019802 w 14093226"/>
                          <a:gd name="connsiteY4" fmla="*/ 15874284 h 15939830"/>
                          <a:gd name="connsiteX5" fmla="*/ 0 w 14093226"/>
                          <a:gd name="connsiteY5" fmla="*/ 15931433 h 15939830"/>
                          <a:gd name="connsiteX6" fmla="*/ 5772 w 14093226"/>
                          <a:gd name="connsiteY6" fmla="*/ 9637811 h 15939830"/>
                          <a:gd name="connsiteX7" fmla="*/ 24822 w 14093226"/>
                          <a:gd name="connsiteY7" fmla="*/ 0 h 15939830"/>
                          <a:gd name="connsiteX0" fmla="*/ 24822 w 14093226"/>
                          <a:gd name="connsiteY0" fmla="*/ 0 h 15931433"/>
                          <a:gd name="connsiteX1" fmla="*/ 14093226 w 14093226"/>
                          <a:gd name="connsiteY1" fmla="*/ 0 h 15931433"/>
                          <a:gd name="connsiteX2" fmla="*/ 14093226 w 14093226"/>
                          <a:gd name="connsiteY2" fmla="*/ 9694961 h 15931433"/>
                          <a:gd name="connsiteX3" fmla="*/ 6096000 w 14093226"/>
                          <a:gd name="connsiteY3" fmla="*/ 9702082 h 15931433"/>
                          <a:gd name="connsiteX4" fmla="*/ 6019802 w 14093226"/>
                          <a:gd name="connsiteY4" fmla="*/ 15874284 h 15931433"/>
                          <a:gd name="connsiteX5" fmla="*/ 0 w 14093226"/>
                          <a:gd name="connsiteY5" fmla="*/ 15931433 h 15931433"/>
                          <a:gd name="connsiteX6" fmla="*/ 5772 w 14093226"/>
                          <a:gd name="connsiteY6" fmla="*/ 9637811 h 15931433"/>
                          <a:gd name="connsiteX7" fmla="*/ 24822 w 14093226"/>
                          <a:gd name="connsiteY7" fmla="*/ 0 h 15931433"/>
                          <a:gd name="connsiteX0" fmla="*/ 43872 w 14112276"/>
                          <a:gd name="connsiteY0" fmla="*/ 0 h 15875216"/>
                          <a:gd name="connsiteX1" fmla="*/ 14112276 w 14112276"/>
                          <a:gd name="connsiteY1" fmla="*/ 0 h 15875216"/>
                          <a:gd name="connsiteX2" fmla="*/ 14112276 w 14112276"/>
                          <a:gd name="connsiteY2" fmla="*/ 9694961 h 15875216"/>
                          <a:gd name="connsiteX3" fmla="*/ 6115050 w 14112276"/>
                          <a:gd name="connsiteY3" fmla="*/ 9702082 h 15875216"/>
                          <a:gd name="connsiteX4" fmla="*/ 6038852 w 14112276"/>
                          <a:gd name="connsiteY4" fmla="*/ 15874284 h 15875216"/>
                          <a:gd name="connsiteX5" fmla="*/ 0 w 14112276"/>
                          <a:gd name="connsiteY5" fmla="*/ 15875216 h 15875216"/>
                          <a:gd name="connsiteX6" fmla="*/ 24822 w 14112276"/>
                          <a:gd name="connsiteY6" fmla="*/ 9637811 h 15875216"/>
                          <a:gd name="connsiteX7" fmla="*/ 43872 w 14112276"/>
                          <a:gd name="connsiteY7" fmla="*/ 0 h 1587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2276" h="15875216">
                            <a:moveTo>
                              <a:pt x="43872" y="0"/>
                            </a:moveTo>
                            <a:lnTo>
                              <a:pt x="14112276" y="0"/>
                            </a:lnTo>
                            <a:lnTo>
                              <a:pt x="14112276" y="9694961"/>
                            </a:lnTo>
                            <a:lnTo>
                              <a:pt x="6115050" y="9702082"/>
                            </a:lnTo>
                            <a:cubicBezTo>
                              <a:pt x="6029954" y="12160719"/>
                              <a:pt x="6086477" y="14267735"/>
                              <a:pt x="6038852" y="15874284"/>
                            </a:cubicBezTo>
                            <a:lnTo>
                              <a:pt x="0" y="15875216"/>
                            </a:lnTo>
                            <a:cubicBezTo>
                              <a:pt x="14624" y="13777342"/>
                              <a:pt x="29248" y="10840335"/>
                              <a:pt x="24822" y="9637811"/>
                            </a:cubicBezTo>
                            <a:lnTo>
                              <a:pt x="43872" y="0"/>
                            </a:lnTo>
                            <a:close/>
                          </a:path>
                        </a:pathLst>
                      </a:custGeom>
                      <a:noFill/>
                    </p:spPr>
                    <p:txBody>
                      <a:bodyPr wrap="square" rtlCol="0">
                        <a:spAutoFit/>
                      </a:bodyPr>
                      <a:lstStyle/>
                      <a:p>
                        <a:pPr marL="857250" indent="-857250">
                          <a:buFont typeface="Arial" panose="020B0604020202020204" pitchFamily="34" charset="0"/>
                          <a:buChar char="•"/>
                        </a:pPr>
                        <a:r>
                          <a:rPr lang="en-US" sz="4800" b="1" dirty="0">
                            <a:solidFill>
                              <a:schemeClr val="bg1"/>
                            </a:solidFill>
                            <a:latin typeface="Lucida Bright" panose="02040602050505020304" pitchFamily="18" charset="0"/>
                          </a:rPr>
                          <a:t>Advanced mobility:</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Omni-Directional wheels;</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Low Center of gravity;</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Well fastened accessories;</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Powerful motors;</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Rubberized wheels;</a:t>
                        </a:r>
                      </a:p>
                      <a:p>
                        <a:pPr lvl="1"/>
                        <a:endParaRPr lang="en-US" sz="900" b="1" dirty="0">
                          <a:solidFill>
                            <a:schemeClr val="bg1"/>
                          </a:solidFill>
                          <a:latin typeface="Lucida Bright" panose="02040602050505020304" pitchFamily="18" charset="0"/>
                        </a:endParaRPr>
                      </a:p>
                      <a:p>
                        <a:pPr marL="857250" indent="-857250">
                          <a:buFont typeface="Arial" panose="020B0604020202020204" pitchFamily="34" charset="0"/>
                          <a:buChar char="•"/>
                        </a:pPr>
                        <a:r>
                          <a:rPr lang="en-US" sz="4800" b="1" dirty="0">
                            <a:solidFill>
                              <a:schemeClr val="bg1"/>
                            </a:solidFill>
                            <a:latin typeface="Lucida Bright" panose="02040602050505020304" pitchFamily="18" charset="0"/>
                          </a:rPr>
                          <a:t>Durable &amp; relatively lightweight chassis:</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Quality 3D Printed Plastics;</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Reinforced fasteners;</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Structural integrity by key-point placed spacers;</a:t>
                        </a:r>
                      </a:p>
                      <a:p>
                        <a:pPr lvl="1"/>
                        <a:endParaRPr lang="en-US" sz="900" b="1" dirty="0">
                          <a:solidFill>
                            <a:schemeClr val="bg1"/>
                          </a:solidFill>
                          <a:latin typeface="Lucida Bright" panose="02040602050505020304" pitchFamily="18" charset="0"/>
                        </a:endParaRPr>
                      </a:p>
                      <a:p>
                        <a:pPr marL="685800" indent="-685800">
                          <a:buFont typeface="Arial" panose="020B0604020202020204" pitchFamily="34" charset="0"/>
                          <a:buChar char="•"/>
                        </a:pPr>
                        <a:r>
                          <a:rPr lang="en-US" sz="4800" b="1" dirty="0">
                            <a:solidFill>
                              <a:schemeClr val="bg1"/>
                            </a:solidFill>
                            <a:latin typeface="Lucida Bright" panose="02040602050505020304" pitchFamily="18" charset="0"/>
                          </a:rPr>
                          <a:t>Ease of life:</a:t>
                        </a:r>
                      </a:p>
                      <a:p>
                        <a:pPr marL="1143000" marR="0" lvl="1" indent="-6858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cap="none" spc="0" normalizeH="0" baseline="0" noProof="0" dirty="0">
                            <a:ln>
                              <a:noFill/>
                            </a:ln>
                            <a:solidFill>
                              <a:schemeClr val="bg1"/>
                            </a:solidFill>
                            <a:effectLst/>
                            <a:uLnTx/>
                            <a:uFillTx/>
                            <a:latin typeface="Lucida Bright" panose="02040602050505020304" pitchFamily="18" charset="0"/>
                            <a:ea typeface="+mn-ea"/>
                            <a:cs typeface="+mn-cs"/>
                          </a:rPr>
                          <a:t>Dedicated cable management space;</a:t>
                        </a:r>
                      </a:p>
                      <a:p>
                        <a:pPr marL="1143000" marR="0" lvl="1" indent="-6858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cap="none" spc="0" normalizeH="0" baseline="0" noProof="0" dirty="0">
                            <a:ln>
                              <a:noFill/>
                            </a:ln>
                            <a:solidFill>
                              <a:schemeClr val="bg1"/>
                            </a:solidFill>
                            <a:effectLst/>
                            <a:uLnTx/>
                            <a:uFillTx/>
                            <a:latin typeface="Lucida Bright" panose="02040602050505020304" pitchFamily="18" charset="0"/>
                            <a:ea typeface="+mn-ea"/>
                            <a:cs typeface="+mn-cs"/>
                          </a:rPr>
                          <a:t>Parametric 3D design (very easy to scale up);</a:t>
                        </a:r>
                      </a:p>
                      <a:p>
                        <a:pPr marL="1143000" marR="0" lvl="1" indent="-6858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cap="none" spc="0" normalizeH="0" baseline="0" noProof="0" dirty="0">
                            <a:ln>
                              <a:noFill/>
                            </a:ln>
                            <a:solidFill>
                              <a:schemeClr val="bg1"/>
                            </a:solidFill>
                            <a:effectLst/>
                            <a:uLnTx/>
                            <a:uFillTx/>
                            <a:latin typeface="Lucida Bright" panose="02040602050505020304" pitchFamily="18" charset="0"/>
                            <a:ea typeface="+mn-ea"/>
                            <a:cs typeface="+mn-cs"/>
                          </a:rPr>
                          <a:t>Highly accessible batteries;</a:t>
                        </a:r>
                        <a:endParaRPr lang="en-US" sz="4800" b="1" dirty="0">
                          <a:solidFill>
                            <a:schemeClr val="bg1"/>
                          </a:solidFill>
                          <a:latin typeface="Lucida Bright" panose="02040602050505020304" pitchFamily="18" charset="0"/>
                        </a:endParaRPr>
                      </a:p>
                      <a:p>
                        <a:pPr marL="1143000" lvl="1" indent="-685800">
                          <a:buFont typeface="Wingdings" panose="05000000000000000000" pitchFamily="2" charset="2"/>
                          <a:buChar char="Ø"/>
                        </a:pPr>
                        <a:r>
                          <a:rPr lang="en-US" sz="3600" b="1" dirty="0">
                            <a:solidFill>
                              <a:schemeClr val="bg1"/>
                            </a:solidFill>
                            <a:latin typeface="Lucida Bright" panose="02040602050505020304" pitchFamily="18" charset="0"/>
                          </a:rPr>
                          <a:t>Balanced tolerances for dimensional accuracy after 3D printing;</a:t>
                        </a:r>
                      </a:p>
                      <a:p>
                        <a:pPr marL="1143000" lvl="1" indent="-685800">
                          <a:buFont typeface="Wingdings" panose="05000000000000000000" pitchFamily="2" charset="2"/>
                          <a:buChar char="Ø"/>
                        </a:pPr>
                        <a:r>
                          <a:rPr lang="en-US" sz="3600" b="1" dirty="0">
                            <a:solidFill>
                              <a:schemeClr val="bg1"/>
                            </a:solidFill>
                            <a:latin typeface="Lucida Bright" panose="02040602050505020304" pitchFamily="18" charset="0"/>
                          </a:rPr>
                          <a:t>Modular design;</a:t>
                        </a:r>
                      </a:p>
                      <a:p>
                        <a:pPr marL="1143000" lvl="1" indent="-685800">
                          <a:buFont typeface="Wingdings" panose="05000000000000000000" pitchFamily="2" charset="2"/>
                          <a:buChar char="Ø"/>
                        </a:pPr>
                        <a:endParaRPr lang="en-US" sz="3600" b="1" dirty="0">
                          <a:solidFill>
                            <a:schemeClr val="bg1"/>
                          </a:solidFill>
                          <a:latin typeface="Lucida Bright" panose="02040602050505020304" pitchFamily="18" charset="0"/>
                        </a:endParaRPr>
                      </a:p>
                    </p:txBody>
                  </p:sp>
                </p:grpSp>
                <p:grpSp>
                  <p:nvGrpSpPr>
                    <p:cNvPr id="1079" name="Group 1078">
                      <a:extLst>
                        <a:ext uri="{FF2B5EF4-FFF2-40B4-BE49-F238E27FC236}">
                          <a16:creationId xmlns:a16="http://schemas.microsoft.com/office/drawing/2014/main" id="{8A74590D-29D8-7787-75BF-A4485EBBA08B}"/>
                        </a:ext>
                      </a:extLst>
                    </p:cNvPr>
                    <p:cNvGrpSpPr/>
                    <p:nvPr/>
                  </p:nvGrpSpPr>
                  <p:grpSpPr>
                    <a:xfrm>
                      <a:off x="15372566" y="32498181"/>
                      <a:ext cx="14064467" cy="7652532"/>
                      <a:chOff x="15255708" y="32538529"/>
                      <a:chExt cx="14064467" cy="7652532"/>
                    </a:xfrm>
                  </p:grpSpPr>
                  <p:grpSp>
                    <p:nvGrpSpPr>
                      <p:cNvPr id="1075" name="Group 1074">
                        <a:extLst>
                          <a:ext uri="{FF2B5EF4-FFF2-40B4-BE49-F238E27FC236}">
                            <a16:creationId xmlns:a16="http://schemas.microsoft.com/office/drawing/2014/main" id="{F569B315-591F-A5C6-923C-DE4AF37AC46E}"/>
                          </a:ext>
                        </a:extLst>
                      </p:cNvPr>
                      <p:cNvGrpSpPr/>
                      <p:nvPr/>
                    </p:nvGrpSpPr>
                    <p:grpSpPr>
                      <a:xfrm>
                        <a:off x="15255708" y="32538529"/>
                        <a:ext cx="14064467" cy="7652532"/>
                        <a:chOff x="14537143" y="32394861"/>
                        <a:chExt cx="15462173" cy="8266943"/>
                      </a:xfrm>
                    </p:grpSpPr>
                    <p:grpSp>
                      <p:nvGrpSpPr>
                        <p:cNvPr id="1071" name="Group 1070">
                          <a:extLst>
                            <a:ext uri="{FF2B5EF4-FFF2-40B4-BE49-F238E27FC236}">
                              <a16:creationId xmlns:a16="http://schemas.microsoft.com/office/drawing/2014/main" id="{FD3AADBB-C274-3A95-E19B-A000892B7937}"/>
                            </a:ext>
                          </a:extLst>
                        </p:cNvPr>
                        <p:cNvGrpSpPr/>
                        <p:nvPr/>
                      </p:nvGrpSpPr>
                      <p:grpSpPr>
                        <a:xfrm rot="5400000">
                          <a:off x="18134758" y="28797246"/>
                          <a:ext cx="8266943" cy="15462173"/>
                          <a:chOff x="23286839" y="20053829"/>
                          <a:chExt cx="8266943" cy="15462173"/>
                        </a:xfrm>
                      </p:grpSpPr>
                      <p:grpSp>
                        <p:nvGrpSpPr>
                          <p:cNvPr id="1068" name="Group 1067">
                            <a:extLst>
                              <a:ext uri="{FF2B5EF4-FFF2-40B4-BE49-F238E27FC236}">
                                <a16:creationId xmlns:a16="http://schemas.microsoft.com/office/drawing/2014/main" id="{7DC84BDE-AADD-7C00-8B92-652A2F16B079}"/>
                              </a:ext>
                            </a:extLst>
                          </p:cNvPr>
                          <p:cNvGrpSpPr/>
                          <p:nvPr/>
                        </p:nvGrpSpPr>
                        <p:grpSpPr>
                          <a:xfrm>
                            <a:off x="23663092" y="28291369"/>
                            <a:ext cx="7890690" cy="7224633"/>
                            <a:chOff x="21374752" y="28577104"/>
                            <a:chExt cx="11083187" cy="10034154"/>
                          </a:xfrm>
                        </p:grpSpPr>
                        <p:pic>
                          <p:nvPicPr>
                            <p:cNvPr id="1061" name="Picture 1">
                              <a:extLst>
                                <a:ext uri="{FF2B5EF4-FFF2-40B4-BE49-F238E27FC236}">
                                  <a16:creationId xmlns:a16="http://schemas.microsoft.com/office/drawing/2014/main" id="{4EE86A03-50FA-FCA0-EF34-35CCE55E9D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6200000">
                              <a:off x="19847850" y="30104006"/>
                              <a:ext cx="10034097" cy="69802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Picture 1063">
                              <a:extLst>
                                <a:ext uri="{FF2B5EF4-FFF2-40B4-BE49-F238E27FC236}">
                                  <a16:creationId xmlns:a16="http://schemas.microsoft.com/office/drawing/2014/main" id="{C7C0E5A5-6B57-8BCA-107A-05E5F914034B}"/>
                                </a:ext>
                              </a:extLst>
                            </p:cNvPr>
                            <p:cNvPicPr>
                              <a:picLocks noChangeAspect="1"/>
                            </p:cNvPicPr>
                            <p:nvPr/>
                          </p:nvPicPr>
                          <p:blipFill>
                            <a:blip r:embed="rId19"/>
                            <a:stretch>
                              <a:fillRect/>
                            </a:stretch>
                          </p:blipFill>
                          <p:spPr>
                            <a:xfrm rot="16200000">
                              <a:off x="27419620" y="33572940"/>
                              <a:ext cx="5525171" cy="4551466"/>
                            </a:xfrm>
                            <a:prstGeom prst="rect">
                              <a:avLst/>
                            </a:prstGeom>
                          </p:spPr>
                        </p:pic>
                      </p:grpSp>
                      <p:pic>
                        <p:nvPicPr>
                          <p:cNvPr id="1067" name="Picture 1066">
                            <a:extLst>
                              <a:ext uri="{FF2B5EF4-FFF2-40B4-BE49-F238E27FC236}">
                                <a16:creationId xmlns:a16="http://schemas.microsoft.com/office/drawing/2014/main" id="{7DB272CC-25A8-B3C7-7329-F0A4379C6E1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286839" y="20053829"/>
                            <a:ext cx="6990772" cy="6655758"/>
                          </a:xfrm>
                          <a:prstGeom prst="rect">
                            <a:avLst/>
                          </a:prstGeom>
                        </p:spPr>
                      </p:pic>
                    </p:grpSp>
                    <p:pic>
                      <p:nvPicPr>
                        <p:cNvPr id="1072" name="Picture 1071">
                          <a:extLst>
                            <a:ext uri="{FF2B5EF4-FFF2-40B4-BE49-F238E27FC236}">
                              <a16:creationId xmlns:a16="http://schemas.microsoft.com/office/drawing/2014/main" id="{02D346D9-250E-E705-775C-4E8FA5E3D977}"/>
                            </a:ext>
                          </a:extLst>
                        </p:cNvPr>
                        <p:cNvPicPr>
                          <a:picLocks noChangeAspect="1"/>
                        </p:cNvPicPr>
                        <p:nvPr/>
                      </p:nvPicPr>
                      <p:blipFill>
                        <a:blip r:embed="rId21"/>
                        <a:stretch>
                          <a:fillRect/>
                        </a:stretch>
                      </p:blipFill>
                      <p:spPr>
                        <a:xfrm>
                          <a:off x="20307654" y="36450567"/>
                          <a:ext cx="3035899" cy="2585367"/>
                        </a:xfrm>
                        <a:prstGeom prst="rect">
                          <a:avLst/>
                        </a:prstGeom>
                      </p:spPr>
                    </p:pic>
                    <p:pic>
                      <p:nvPicPr>
                        <p:cNvPr id="1073" name="Picture 1072">
                          <a:extLst>
                            <a:ext uri="{FF2B5EF4-FFF2-40B4-BE49-F238E27FC236}">
                              <a16:creationId xmlns:a16="http://schemas.microsoft.com/office/drawing/2014/main" id="{2BAC2A4B-22C0-5F96-8A44-EDFAB36A1E17}"/>
                            </a:ext>
                          </a:extLst>
                        </p:cNvPr>
                        <p:cNvPicPr>
                          <a:picLocks noChangeAspect="1"/>
                        </p:cNvPicPr>
                        <p:nvPr/>
                      </p:nvPicPr>
                      <p:blipFill>
                        <a:blip r:embed="rId22"/>
                        <a:stretch>
                          <a:fillRect/>
                        </a:stretch>
                      </p:blipFill>
                      <p:spPr>
                        <a:xfrm>
                          <a:off x="18346509" y="37396898"/>
                          <a:ext cx="1979193" cy="1535413"/>
                        </a:xfrm>
                        <a:prstGeom prst="rect">
                          <a:avLst/>
                        </a:prstGeom>
                      </p:spPr>
                    </p:pic>
                  </p:grpSp>
                  <p:sp>
                    <p:nvSpPr>
                      <p:cNvPr id="1078" name="Rectangle 1077">
                        <a:extLst>
                          <a:ext uri="{FF2B5EF4-FFF2-40B4-BE49-F238E27FC236}">
                            <a16:creationId xmlns:a16="http://schemas.microsoft.com/office/drawing/2014/main" id="{C54AA277-FCAB-FC5B-A7AB-76E94C851210}"/>
                          </a:ext>
                        </a:extLst>
                      </p:cNvPr>
                      <p:cNvSpPr/>
                      <p:nvPr/>
                    </p:nvSpPr>
                    <p:spPr>
                      <a:xfrm>
                        <a:off x="22407740" y="38686027"/>
                        <a:ext cx="6912430" cy="15050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Lucida Bright" panose="02040602050505020304" pitchFamily="18" charset="0"/>
                          </a:rPr>
                          <a:t>The entire custom 3D designed parts for the project </a:t>
                        </a:r>
                        <a:endParaRPr lang="en-US" b="1" dirty="0">
                          <a:solidFill>
                            <a:schemeClr val="tx1"/>
                          </a:solidFill>
                          <a:latin typeface="Lucida Bright" panose="02040602050505020304" pitchFamily="18" charset="0"/>
                        </a:endParaRPr>
                      </a:p>
                    </p:txBody>
                  </p:sp>
                </p:grpSp>
              </p:grpSp>
              <p:sp>
                <p:nvSpPr>
                  <p:cNvPr id="1151" name="TextBox 1150">
                    <a:extLst>
                      <a:ext uri="{FF2B5EF4-FFF2-40B4-BE49-F238E27FC236}">
                        <a16:creationId xmlns:a16="http://schemas.microsoft.com/office/drawing/2014/main" id="{5612D56D-B9CF-6D73-759B-68CE77632F10}"/>
                      </a:ext>
                    </a:extLst>
                  </p:cNvPr>
                  <p:cNvSpPr txBox="1"/>
                  <p:nvPr/>
                </p:nvSpPr>
                <p:spPr>
                  <a:xfrm>
                    <a:off x="15101383" y="26351663"/>
                    <a:ext cx="6270143" cy="2492990"/>
                  </a:xfrm>
                  <a:prstGeom prst="rect">
                    <a:avLst/>
                  </a:prstGeom>
                  <a:noFill/>
                </p:spPr>
                <p:txBody>
                  <a:bodyPr wrap="square" rtlCol="0">
                    <a:spAutoFit/>
                  </a:bodyPr>
                  <a:lstStyle/>
                  <a:p>
                    <a:pPr marL="857250" indent="-857250">
                      <a:buFont typeface="Arial" panose="020B0604020202020204" pitchFamily="34" charset="0"/>
                      <a:buChar char="•"/>
                    </a:pPr>
                    <a:r>
                      <a:rPr lang="en-US" sz="4800" b="1" dirty="0">
                        <a:solidFill>
                          <a:schemeClr val="bg1"/>
                        </a:solidFill>
                        <a:latin typeface="Lucida Bright" panose="02040602050505020304" pitchFamily="18" charset="0"/>
                      </a:rPr>
                      <a:t>Customizable:</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Extra holes added for future upgrades;</a:t>
                    </a:r>
                  </a:p>
                  <a:p>
                    <a:pPr marL="1314450" lvl="1" indent="-857250">
                      <a:buFont typeface="Wingdings" panose="05000000000000000000" pitchFamily="2" charset="2"/>
                      <a:buChar char="Ø"/>
                    </a:pPr>
                    <a:r>
                      <a:rPr lang="en-US" sz="3600" b="1" dirty="0">
                        <a:solidFill>
                          <a:schemeClr val="bg1"/>
                        </a:solidFill>
                        <a:latin typeface="Lucida Bright" panose="02040602050505020304" pitchFamily="18" charset="0"/>
                      </a:rPr>
                      <a:t>Layered design;</a:t>
                    </a:r>
                  </a:p>
                </p:txBody>
              </p:sp>
              <p:pic>
                <p:nvPicPr>
                  <p:cNvPr id="1153" name="Picture 1152">
                    <a:extLst>
                      <a:ext uri="{FF2B5EF4-FFF2-40B4-BE49-F238E27FC236}">
                        <a16:creationId xmlns:a16="http://schemas.microsoft.com/office/drawing/2014/main" id="{8A4A78B1-E65D-C3AB-50E1-B11701529A5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355913" y="29116514"/>
                    <a:ext cx="6073374" cy="4170476"/>
                  </a:xfrm>
                  <a:prstGeom prst="rect">
                    <a:avLst/>
                  </a:prstGeom>
                </p:spPr>
              </p:pic>
              <p:pic>
                <p:nvPicPr>
                  <p:cNvPr id="1157" name="Picture 1156">
                    <a:extLst>
                      <a:ext uri="{FF2B5EF4-FFF2-40B4-BE49-F238E27FC236}">
                        <a16:creationId xmlns:a16="http://schemas.microsoft.com/office/drawing/2014/main" id="{609DDE69-D35D-86A6-D1F2-A04AA0C7F42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19880593" y="37154601"/>
                    <a:ext cx="1710984" cy="3830220"/>
                  </a:xfrm>
                  <a:prstGeom prst="rect">
                    <a:avLst/>
                  </a:prstGeom>
                </p:spPr>
              </p:pic>
              <p:pic>
                <p:nvPicPr>
                  <p:cNvPr id="1155" name="Picture 1154">
                    <a:extLst>
                      <a:ext uri="{FF2B5EF4-FFF2-40B4-BE49-F238E27FC236}">
                        <a16:creationId xmlns:a16="http://schemas.microsoft.com/office/drawing/2014/main" id="{3EEA28C4-798D-D4FE-FC18-C95EAB7D486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1429326" y="32272666"/>
                    <a:ext cx="1936944" cy="3870820"/>
                  </a:xfrm>
                  <a:prstGeom prst="rect">
                    <a:avLst/>
                  </a:prstGeom>
                </p:spPr>
              </p:pic>
            </p:grpSp>
            <p:pic>
              <p:nvPicPr>
                <p:cNvPr id="1159" name="Picture 1158">
                  <a:extLst>
                    <a:ext uri="{FF2B5EF4-FFF2-40B4-BE49-F238E27FC236}">
                      <a16:creationId xmlns:a16="http://schemas.microsoft.com/office/drawing/2014/main" id="{795A16B4-625D-0657-6E4E-EF302C66DD90}"/>
                    </a:ext>
                  </a:extLst>
                </p:cNvPr>
                <p:cNvPicPr>
                  <a:picLocks noChangeAspect="1"/>
                </p:cNvPicPr>
                <p:nvPr/>
              </p:nvPicPr>
              <p:blipFill>
                <a:blip r:embed="rId26">
                  <a:extLst>
                    <a:ext uri="{BEBA8EAE-BF5A-486C-A8C5-ECC9F3942E4B}">
                      <a14:imgProps xmlns:a14="http://schemas.microsoft.com/office/drawing/2010/main">
                        <a14:imgLayer r:embed="rId2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1105265" y="25213488"/>
                  <a:ext cx="8196603" cy="7155008"/>
                </a:xfrm>
                <a:prstGeom prst="rect">
                  <a:avLst/>
                </a:prstGeom>
              </p:spPr>
            </p:pic>
          </p:grpSp>
          <p:pic>
            <p:nvPicPr>
              <p:cNvPr id="1144" name="Picture 1143">
                <a:extLst>
                  <a:ext uri="{FF2B5EF4-FFF2-40B4-BE49-F238E27FC236}">
                    <a16:creationId xmlns:a16="http://schemas.microsoft.com/office/drawing/2014/main" id="{D3665215-AA14-0FD2-BA0F-4AEB7099F206}"/>
                  </a:ext>
                </a:extLst>
              </p:cNvPr>
              <p:cNvPicPr>
                <a:picLocks noChangeAspect="1"/>
              </p:cNvPicPr>
              <p:nvPr/>
            </p:nvPicPr>
            <p:blipFill>
              <a:blip r:embed="rId28"/>
              <a:stretch>
                <a:fillRect/>
              </a:stretch>
            </p:blipFill>
            <p:spPr>
              <a:xfrm>
                <a:off x="17887831" y="17783808"/>
                <a:ext cx="7340046" cy="2572481"/>
              </a:xfrm>
              <a:prstGeom prst="rect">
                <a:avLst/>
              </a:prstGeom>
            </p:spPr>
          </p:pic>
        </p:grpSp>
        <p:sp>
          <p:nvSpPr>
            <p:cNvPr id="2" name="TextBox 1">
              <a:extLst>
                <a:ext uri="{FF2B5EF4-FFF2-40B4-BE49-F238E27FC236}">
                  <a16:creationId xmlns:a16="http://schemas.microsoft.com/office/drawing/2014/main" id="{E252B216-0CF3-FEB4-70D6-9BB0158D7830}"/>
                </a:ext>
              </a:extLst>
            </p:cNvPr>
            <p:cNvSpPr txBox="1"/>
            <p:nvPr/>
          </p:nvSpPr>
          <p:spPr>
            <a:xfrm>
              <a:off x="23739213" y="31960553"/>
              <a:ext cx="3754454" cy="584775"/>
            </a:xfrm>
            <a:prstGeom prst="rect">
              <a:avLst/>
            </a:prstGeom>
            <a:solidFill>
              <a:schemeClr val="bg1">
                <a:alpha val="55000"/>
              </a:schemeClr>
            </a:solidFill>
          </p:spPr>
          <p:txBody>
            <a:bodyPr wrap="square" rtlCol="0">
              <a:spAutoFit/>
            </a:bodyPr>
            <a:lstStyle/>
            <a:p>
              <a:r>
                <a:rPr lang="en-US" sz="3200" dirty="0">
                  <a:latin typeface="Lucida Bright" panose="02040602050505020304" pitchFamily="18" charset="0"/>
                </a:rPr>
                <a:t>Assembled Robot</a:t>
              </a:r>
            </a:p>
          </p:txBody>
        </p:sp>
        <p:sp>
          <p:nvSpPr>
            <p:cNvPr id="3" name="TextBox 2">
              <a:extLst>
                <a:ext uri="{FF2B5EF4-FFF2-40B4-BE49-F238E27FC236}">
                  <a16:creationId xmlns:a16="http://schemas.microsoft.com/office/drawing/2014/main" id="{C8B16EBE-C9AF-CD35-1550-CA5B7B4546D6}"/>
                </a:ext>
              </a:extLst>
            </p:cNvPr>
            <p:cNvSpPr txBox="1"/>
            <p:nvPr/>
          </p:nvSpPr>
          <p:spPr>
            <a:xfrm>
              <a:off x="15305738" y="29363435"/>
              <a:ext cx="5989109" cy="1077218"/>
            </a:xfrm>
            <a:prstGeom prst="rect">
              <a:avLst/>
            </a:prstGeom>
            <a:solidFill>
              <a:schemeClr val="bg1">
                <a:alpha val="35000"/>
              </a:schemeClr>
            </a:solidFill>
          </p:spPr>
          <p:txBody>
            <a:bodyPr wrap="square" rtlCol="0">
              <a:spAutoFit/>
            </a:bodyPr>
            <a:lstStyle/>
            <a:p>
              <a:pPr algn="ctr"/>
              <a:r>
                <a:rPr lang="en-US" sz="3200" dirty="0">
                  <a:latin typeface="Lucida Bright" panose="02040602050505020304" pitchFamily="18" charset="0"/>
                </a:rPr>
                <a:t>First layer of the Robot for motors and battery mount</a:t>
              </a:r>
            </a:p>
          </p:txBody>
        </p:sp>
        <p:sp>
          <p:nvSpPr>
            <p:cNvPr id="27" name="TextBox 26">
              <a:extLst>
                <a:ext uri="{FF2B5EF4-FFF2-40B4-BE49-F238E27FC236}">
                  <a16:creationId xmlns:a16="http://schemas.microsoft.com/office/drawing/2014/main" id="{47E24519-FA5B-FFE4-76C7-E3A6535870F4}"/>
                </a:ext>
              </a:extLst>
            </p:cNvPr>
            <p:cNvSpPr txBox="1"/>
            <p:nvPr/>
          </p:nvSpPr>
          <p:spPr>
            <a:xfrm>
              <a:off x="22447814" y="19345749"/>
              <a:ext cx="7491655" cy="523220"/>
            </a:xfrm>
            <a:prstGeom prst="rect">
              <a:avLst/>
            </a:prstGeom>
            <a:solidFill>
              <a:schemeClr val="tx1">
                <a:alpha val="55000"/>
              </a:schemeClr>
            </a:solidFill>
          </p:spPr>
          <p:txBody>
            <a:bodyPr wrap="square" rtlCol="0">
              <a:spAutoFit/>
            </a:bodyPr>
            <a:lstStyle/>
            <a:p>
              <a:pPr algn="ctr"/>
              <a:r>
                <a:rPr lang="en-US" sz="2800" dirty="0">
                  <a:solidFill>
                    <a:schemeClr val="bg1"/>
                  </a:solidFill>
                  <a:latin typeface="Lucida Bright" panose="02040602050505020304" pitchFamily="18" charset="0"/>
                </a:rPr>
                <a:t>Control/movement diagram of the robot</a:t>
              </a:r>
            </a:p>
          </p:txBody>
        </p:sp>
      </p:grpSp>
      <p:grpSp>
        <p:nvGrpSpPr>
          <p:cNvPr id="44" name="Group 43">
            <a:extLst>
              <a:ext uri="{FF2B5EF4-FFF2-40B4-BE49-F238E27FC236}">
                <a16:creationId xmlns:a16="http://schemas.microsoft.com/office/drawing/2014/main" id="{B80DADFC-9129-3540-69E9-214DC0F267D8}"/>
              </a:ext>
            </a:extLst>
          </p:cNvPr>
          <p:cNvGrpSpPr/>
          <p:nvPr/>
        </p:nvGrpSpPr>
        <p:grpSpPr>
          <a:xfrm>
            <a:off x="14944510" y="3690803"/>
            <a:ext cx="14938182" cy="11372188"/>
            <a:chOff x="14932608" y="3607074"/>
            <a:chExt cx="15053218" cy="11372188"/>
          </a:xfrm>
        </p:grpSpPr>
        <p:grpSp>
          <p:nvGrpSpPr>
            <p:cNvPr id="1041" name="Group 1040">
              <a:extLst>
                <a:ext uri="{FF2B5EF4-FFF2-40B4-BE49-F238E27FC236}">
                  <a16:creationId xmlns:a16="http://schemas.microsoft.com/office/drawing/2014/main" id="{2EF33139-E90A-36F5-60A8-CF0F90FC7791}"/>
                </a:ext>
              </a:extLst>
            </p:cNvPr>
            <p:cNvGrpSpPr/>
            <p:nvPr/>
          </p:nvGrpSpPr>
          <p:grpSpPr>
            <a:xfrm>
              <a:off x="14932608" y="3607074"/>
              <a:ext cx="14997424" cy="11372188"/>
              <a:chOff x="-251915" y="4772411"/>
              <a:chExt cx="14675838" cy="9275099"/>
            </a:xfrm>
            <a:solidFill>
              <a:schemeClr val="bg1"/>
            </a:solidFill>
          </p:grpSpPr>
          <p:sp>
            <p:nvSpPr>
              <p:cNvPr id="1042" name="Google Shape;832;p34">
                <a:extLst>
                  <a:ext uri="{FF2B5EF4-FFF2-40B4-BE49-F238E27FC236}">
                    <a16:creationId xmlns:a16="http://schemas.microsoft.com/office/drawing/2014/main" id="{976678B0-DC52-155C-548E-A34DD52D7CB6}"/>
                  </a:ext>
                </a:extLst>
              </p:cNvPr>
              <p:cNvSpPr/>
              <p:nvPr/>
            </p:nvSpPr>
            <p:spPr>
              <a:xfrm>
                <a:off x="-165587" y="4772414"/>
                <a:ext cx="14589510" cy="9268051"/>
              </a:xfrm>
              <a:prstGeom prst="rect">
                <a:avLst/>
              </a:prstGeom>
              <a:gradFill flip="none" rotWithShape="1">
                <a:gsLst>
                  <a:gs pos="0">
                    <a:srgbClr val="71A8D1">
                      <a:tint val="66000"/>
                      <a:satMod val="160000"/>
                    </a:srgbClr>
                  </a:gs>
                  <a:gs pos="40000">
                    <a:srgbClr val="516F86"/>
                  </a:gs>
                  <a:gs pos="100000">
                    <a:srgbClr val="96B1B0"/>
                  </a:gs>
                </a:gsLst>
                <a:path path="circle">
                  <a:fillToRect t="100000" r="100000"/>
                </a:path>
                <a:tileRect l="-100000" b="-10000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Lucida Bright" panose="02040602050505020304" pitchFamily="18" charset="0"/>
                  <a:cs typeface="Arial"/>
                  <a:sym typeface="Arial"/>
                </a:endParaRPr>
              </a:p>
            </p:txBody>
          </p:sp>
          <p:sp>
            <p:nvSpPr>
              <p:cNvPr id="1043" name="TextBox 1042">
                <a:extLst>
                  <a:ext uri="{FF2B5EF4-FFF2-40B4-BE49-F238E27FC236}">
                    <a16:creationId xmlns:a16="http://schemas.microsoft.com/office/drawing/2014/main" id="{61094C26-DEB4-1E4A-EE22-496AAC7AEF8C}"/>
                  </a:ext>
                </a:extLst>
              </p:cNvPr>
              <p:cNvSpPr txBox="1"/>
              <p:nvPr/>
            </p:nvSpPr>
            <p:spPr>
              <a:xfrm>
                <a:off x="-165586" y="4772411"/>
                <a:ext cx="14589509" cy="857325"/>
              </a:xfrm>
              <a:prstGeom prst="rect">
                <a:avLst/>
              </a:prstGeom>
              <a:noFill/>
            </p:spPr>
            <p:txBody>
              <a:bodyPr wrap="square" rtlCol="0">
                <a:spAutoFit/>
              </a:bodyPr>
              <a:lstStyle/>
              <a:p>
                <a:pPr algn="ctr"/>
                <a:r>
                  <a:rPr lang="en-US" sz="6000" b="1" u="sng" dirty="0">
                    <a:solidFill>
                      <a:schemeClr val="bg1"/>
                    </a:solidFill>
                    <a:latin typeface="Lucida Bright" panose="02040602050505020304" pitchFamily="18" charset="0"/>
                  </a:rPr>
                  <a:t>2. Exploration Robots Principles</a:t>
                </a:r>
              </a:p>
            </p:txBody>
          </p:sp>
          <p:sp>
            <p:nvSpPr>
              <p:cNvPr id="1044" name="TextBox 1043">
                <a:extLst>
                  <a:ext uri="{FF2B5EF4-FFF2-40B4-BE49-F238E27FC236}">
                    <a16:creationId xmlns:a16="http://schemas.microsoft.com/office/drawing/2014/main" id="{ED0A27CC-E04B-F215-7A31-9614AC54873D}"/>
                  </a:ext>
                </a:extLst>
              </p:cNvPr>
              <p:cNvSpPr txBox="1"/>
              <p:nvPr/>
            </p:nvSpPr>
            <p:spPr>
              <a:xfrm>
                <a:off x="-251915" y="5537897"/>
                <a:ext cx="9858320" cy="8509613"/>
              </a:xfrm>
              <a:prstGeom prst="rect">
                <a:avLst/>
              </a:prstGeom>
              <a:noFill/>
            </p:spPr>
            <p:txBody>
              <a:bodyPr wrap="square" rtlCol="0">
                <a:spAutoFit/>
              </a:bodyPr>
              <a:lstStyle/>
              <a:p>
                <a:r>
                  <a:rPr lang="en-US" sz="3600" b="1" dirty="0">
                    <a:solidFill>
                      <a:schemeClr val="bg1"/>
                    </a:solidFill>
                    <a:latin typeface="Lucida Bright" panose="02040602050505020304" pitchFamily="18" charset="0"/>
                  </a:rPr>
                  <a:t>An exploration robot needs the following:</a:t>
                </a:r>
              </a:p>
              <a:p>
                <a:pPr marL="571500" indent="-571500">
                  <a:buFont typeface="Wingdings" panose="05000000000000000000" pitchFamily="2" charset="2"/>
                  <a:buChar char="Ø"/>
                </a:pPr>
                <a:r>
                  <a:rPr lang="en-US" sz="3200" b="1" dirty="0">
                    <a:solidFill>
                      <a:schemeClr val="bg1"/>
                    </a:solidFill>
                    <a:latin typeface="Lucida Bright" panose="02040602050505020304" pitchFamily="18" charset="0"/>
                  </a:rPr>
                  <a:t>A way to sense the environment (proximity, encoder or acceleration sensors);</a:t>
                </a:r>
              </a:p>
              <a:p>
                <a:pPr marL="571500" indent="-571500">
                  <a:buFont typeface="Wingdings" panose="05000000000000000000" pitchFamily="2" charset="2"/>
                  <a:buChar char="Ø"/>
                </a:pPr>
                <a:r>
                  <a:rPr lang="en-US" sz="3200" b="1" dirty="0">
                    <a:solidFill>
                      <a:schemeClr val="bg1"/>
                    </a:solidFill>
                    <a:latin typeface="Lucida Bright" panose="02040602050505020304" pitchFamily="18" charset="0"/>
                  </a:rPr>
                  <a:t>Custom designed chassis for traversing the explored environment; </a:t>
                </a:r>
              </a:p>
              <a:p>
                <a:pPr marL="571500" indent="-571500">
                  <a:buFont typeface="Wingdings" panose="05000000000000000000" pitchFamily="2" charset="2"/>
                  <a:buChar char="Ø"/>
                </a:pPr>
                <a:r>
                  <a:rPr lang="en-US" sz="3200" b="1" dirty="0">
                    <a:solidFill>
                      <a:schemeClr val="bg1"/>
                    </a:solidFill>
                    <a:latin typeface="Lucida Bright" panose="02040602050505020304" pitchFamily="18" charset="0"/>
                  </a:rPr>
                  <a:t>Exploration algorithms;</a:t>
                </a:r>
              </a:p>
              <a:p>
                <a:pPr marL="571500" indent="-571500">
                  <a:buFont typeface="Wingdings" panose="05000000000000000000" pitchFamily="2" charset="2"/>
                  <a:buChar char="Ø"/>
                </a:pPr>
                <a:r>
                  <a:rPr lang="en-US" sz="3200" b="1" dirty="0">
                    <a:solidFill>
                      <a:schemeClr val="bg1"/>
                    </a:solidFill>
                    <a:latin typeface="Lucida Bright" panose="02040602050505020304" pitchFamily="18" charset="0"/>
                  </a:rPr>
                  <a:t>SLAM algorithms;</a:t>
                </a:r>
              </a:p>
              <a:p>
                <a:pPr marL="571500" indent="-571500">
                  <a:buFont typeface="Wingdings" panose="05000000000000000000" pitchFamily="2" charset="2"/>
                  <a:buChar char="Ø"/>
                </a:pPr>
                <a:r>
                  <a:rPr lang="en-US" sz="3200" b="1" dirty="0">
                    <a:solidFill>
                      <a:schemeClr val="bg1"/>
                    </a:solidFill>
                    <a:latin typeface="Lucida Bright" panose="02040602050505020304" pitchFamily="18" charset="0"/>
                  </a:rPr>
                  <a:t>Onboard powerful computer;</a:t>
                </a:r>
              </a:p>
              <a:p>
                <a:pPr marL="571500" indent="-571500">
                  <a:buFont typeface="Wingdings" panose="05000000000000000000" pitchFamily="2" charset="2"/>
                  <a:buChar char="Ø"/>
                </a:pPr>
                <a:r>
                  <a:rPr lang="en-US" sz="3200" b="1" dirty="0">
                    <a:solidFill>
                      <a:schemeClr val="bg1"/>
                    </a:solidFill>
                    <a:latin typeface="Lucida Bright" panose="02040602050505020304" pitchFamily="18" charset="0"/>
                  </a:rPr>
                  <a:t>Transmitting live/recorded data remotely;</a:t>
                </a:r>
              </a:p>
              <a:p>
                <a:r>
                  <a:rPr lang="en-US" sz="3600" b="1" dirty="0">
                    <a:solidFill>
                      <a:schemeClr val="bg1"/>
                    </a:solidFill>
                    <a:latin typeface="Lucida Bright" panose="02040602050505020304" pitchFamily="18" charset="0"/>
                  </a:rPr>
                  <a:t>	Usually, the exploration and mapping aren’t the main purposes of the already existing robots. They are application specific platforms, and need to adopt supplementary sensors and capabilities, on top of the above detailed architecture.</a:t>
                </a:r>
              </a:p>
              <a:p>
                <a:r>
                  <a:rPr lang="en-US" sz="3600" b="1" dirty="0">
                    <a:latin typeface="Lucida Bright" panose="02040602050505020304" pitchFamily="18" charset="0"/>
                  </a:rPr>
                  <a:t>	On our platform, we intent to:</a:t>
                </a:r>
              </a:p>
              <a:p>
                <a:pPr marL="571500" indent="-571500">
                  <a:buFont typeface="Arial" panose="020B0604020202020204" pitchFamily="34" charset="0"/>
                  <a:buChar char="•"/>
                </a:pPr>
                <a:r>
                  <a:rPr lang="en-US" sz="3200" b="1" dirty="0">
                    <a:latin typeface="Lucida Bright" panose="02040602050505020304" pitchFamily="18" charset="0"/>
                  </a:rPr>
                  <a:t>Apply the exploration robot principles for office and industrial indoor environments;</a:t>
                </a:r>
              </a:p>
              <a:p>
                <a:pPr marL="571500" indent="-571500">
                  <a:buFont typeface="Arial" panose="020B0604020202020204" pitchFamily="34" charset="0"/>
                  <a:buChar char="•"/>
                </a:pPr>
                <a:r>
                  <a:rPr lang="en-US" sz="3200" b="1" dirty="0">
                    <a:latin typeface="Lucida Bright" panose="02040602050505020304" pitchFamily="18" charset="0"/>
                  </a:rPr>
                  <a:t>Add sensors and procedures for acquiring environmental and air quality data;</a:t>
                </a:r>
                <a:endParaRPr lang="en-US" sz="3600" b="1" dirty="0">
                  <a:latin typeface="Lucida Bright" panose="02040602050505020304" pitchFamily="18" charset="0"/>
                </a:endParaRPr>
              </a:p>
            </p:txBody>
          </p:sp>
        </p:grpSp>
        <p:grpSp>
          <p:nvGrpSpPr>
            <p:cNvPr id="43" name="Group 42">
              <a:extLst>
                <a:ext uri="{FF2B5EF4-FFF2-40B4-BE49-F238E27FC236}">
                  <a16:creationId xmlns:a16="http://schemas.microsoft.com/office/drawing/2014/main" id="{6A84ED6A-7F0E-A502-8AD2-1F7FAD697008}"/>
                </a:ext>
              </a:extLst>
            </p:cNvPr>
            <p:cNvGrpSpPr/>
            <p:nvPr/>
          </p:nvGrpSpPr>
          <p:grpSpPr>
            <a:xfrm>
              <a:off x="24746773" y="4765338"/>
              <a:ext cx="5239053" cy="10204663"/>
              <a:chOff x="24746773" y="4765338"/>
              <a:chExt cx="5239053" cy="10204663"/>
            </a:xfrm>
          </p:grpSpPr>
          <p:sp>
            <p:nvSpPr>
              <p:cNvPr id="29" name="TextBox 28">
                <a:extLst>
                  <a:ext uri="{FF2B5EF4-FFF2-40B4-BE49-F238E27FC236}">
                    <a16:creationId xmlns:a16="http://schemas.microsoft.com/office/drawing/2014/main" id="{905C410E-36BF-D1C6-DA16-4D479C180339}"/>
                  </a:ext>
                </a:extLst>
              </p:cNvPr>
              <p:cNvSpPr txBox="1"/>
              <p:nvPr/>
            </p:nvSpPr>
            <p:spPr>
              <a:xfrm>
                <a:off x="24746773" y="9357153"/>
                <a:ext cx="5192696" cy="1427257"/>
              </a:xfrm>
              <a:prstGeom prst="rect">
                <a:avLst/>
              </a:prstGeom>
              <a:solidFill>
                <a:schemeClr val="tx1">
                  <a:alpha val="55000"/>
                </a:schemeClr>
              </a:solidFill>
            </p:spPr>
            <p:txBody>
              <a:bodyPr wrap="square" rtlCol="0">
                <a:spAutoFit/>
              </a:bodyPr>
              <a:lstStyle/>
              <a:p>
                <a:pPr algn="ctr"/>
                <a:r>
                  <a:rPr lang="en-US" sz="2800" dirty="0">
                    <a:solidFill>
                      <a:schemeClr val="bg1"/>
                    </a:solidFill>
                    <a:latin typeface="Lucida Bright" panose="02040602050505020304" pitchFamily="18" charset="0"/>
                  </a:rPr>
                  <a:t>ASLAM (Active Simultaneous Localization and Mapping) diagram</a:t>
                </a:r>
              </a:p>
            </p:txBody>
          </p:sp>
          <p:pic>
            <p:nvPicPr>
              <p:cNvPr id="30" name="Picture 4" descr="Sensors 21 02445 g003 550">
                <a:extLst>
                  <a:ext uri="{FF2B5EF4-FFF2-40B4-BE49-F238E27FC236}">
                    <a16:creationId xmlns:a16="http://schemas.microsoft.com/office/drawing/2014/main" id="{6F51DDC2-279E-A021-04A9-4645B976C62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4747076" y="10769476"/>
                <a:ext cx="5238750" cy="420052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2C7B963-EB4D-AA65-669B-9CDC61D0B45F}"/>
                  </a:ext>
                </a:extLst>
              </p:cNvPr>
              <p:cNvSpPr txBox="1"/>
              <p:nvPr/>
            </p:nvSpPr>
            <p:spPr>
              <a:xfrm>
                <a:off x="24811610" y="13964648"/>
                <a:ext cx="5108823" cy="954107"/>
              </a:xfrm>
              <a:prstGeom prst="rect">
                <a:avLst/>
              </a:prstGeom>
              <a:solidFill>
                <a:schemeClr val="tx1">
                  <a:alpha val="55000"/>
                </a:schemeClr>
              </a:solidFill>
            </p:spPr>
            <p:txBody>
              <a:bodyPr wrap="square" rtlCol="0">
                <a:spAutoFit/>
              </a:bodyPr>
              <a:lstStyle/>
              <a:p>
                <a:pPr algn="ctr"/>
                <a:r>
                  <a:rPr lang="en-US" sz="2800" dirty="0">
                    <a:solidFill>
                      <a:schemeClr val="bg1"/>
                    </a:solidFill>
                    <a:latin typeface="Lucida Bright" panose="02040602050505020304" pitchFamily="18" charset="0"/>
                  </a:rPr>
                  <a:t>Example of ASLAM implementation indoors</a:t>
                </a:r>
              </a:p>
            </p:txBody>
          </p:sp>
          <p:grpSp>
            <p:nvGrpSpPr>
              <p:cNvPr id="42" name="Group 41">
                <a:extLst>
                  <a:ext uri="{FF2B5EF4-FFF2-40B4-BE49-F238E27FC236}">
                    <a16:creationId xmlns:a16="http://schemas.microsoft.com/office/drawing/2014/main" id="{EE951B1C-9720-79CA-4858-EF4E33FDB464}"/>
                  </a:ext>
                </a:extLst>
              </p:cNvPr>
              <p:cNvGrpSpPr/>
              <p:nvPr/>
            </p:nvGrpSpPr>
            <p:grpSpPr>
              <a:xfrm>
                <a:off x="24746773" y="4765338"/>
                <a:ext cx="5207189" cy="4634077"/>
                <a:chOff x="24746773" y="4765338"/>
                <a:chExt cx="5207189" cy="4634077"/>
              </a:xfrm>
            </p:grpSpPr>
            <p:pic>
              <p:nvPicPr>
                <p:cNvPr id="26" name="Picture 2" descr="Sensors 21 02445 g001 550">
                  <a:extLst>
                    <a:ext uri="{FF2B5EF4-FFF2-40B4-BE49-F238E27FC236}">
                      <a16:creationId xmlns:a16="http://schemas.microsoft.com/office/drawing/2014/main" id="{1D7E36AA-F951-C853-57E4-B595E6BA4A2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4747076" y="4765338"/>
                  <a:ext cx="5206886" cy="463407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3BC6D46-88D5-FA03-9C33-BDD646EC832A}"/>
                    </a:ext>
                  </a:extLst>
                </p:cNvPr>
                <p:cNvSpPr txBox="1"/>
                <p:nvPr/>
              </p:nvSpPr>
              <p:spPr>
                <a:xfrm>
                  <a:off x="24746773" y="5382763"/>
                  <a:ext cx="1892312" cy="400110"/>
                </a:xfrm>
                <a:prstGeom prst="rect">
                  <a:avLst/>
                </a:prstGeom>
                <a:solidFill>
                  <a:schemeClr val="bg1"/>
                </a:solidFill>
              </p:spPr>
              <p:txBody>
                <a:bodyPr wrap="square" rtlCol="0">
                  <a:spAutoFit/>
                </a:bodyPr>
                <a:lstStyle/>
                <a:p>
                  <a:r>
                    <a:rPr lang="en-US" sz="2000" dirty="0">
                      <a:latin typeface="Lucida Bright" panose="02040602050505020304" pitchFamily="18" charset="0"/>
                    </a:rPr>
                    <a:t>Path Planning</a:t>
                  </a:r>
                </a:p>
              </p:txBody>
            </p:sp>
            <p:sp>
              <p:nvSpPr>
                <p:cNvPr id="33" name="TextBox 32">
                  <a:extLst>
                    <a:ext uri="{FF2B5EF4-FFF2-40B4-BE49-F238E27FC236}">
                      <a16:creationId xmlns:a16="http://schemas.microsoft.com/office/drawing/2014/main" id="{FA3CF9B8-4994-22D7-6556-B7DC73E00030}"/>
                    </a:ext>
                  </a:extLst>
                </p:cNvPr>
                <p:cNvSpPr txBox="1"/>
                <p:nvPr/>
              </p:nvSpPr>
              <p:spPr>
                <a:xfrm>
                  <a:off x="24821210" y="7810200"/>
                  <a:ext cx="1623820" cy="400110"/>
                </a:xfrm>
                <a:prstGeom prst="rect">
                  <a:avLst/>
                </a:prstGeom>
                <a:solidFill>
                  <a:schemeClr val="bg1"/>
                </a:solidFill>
              </p:spPr>
              <p:txBody>
                <a:bodyPr wrap="square" rtlCol="0">
                  <a:spAutoFit/>
                </a:bodyPr>
                <a:lstStyle/>
                <a:p>
                  <a:r>
                    <a:rPr lang="en-US" sz="2000" dirty="0">
                      <a:latin typeface="Lucida Bright" panose="02040602050505020304" pitchFamily="18" charset="0"/>
                    </a:rPr>
                    <a:t>Exploration</a:t>
                  </a:r>
                </a:p>
              </p:txBody>
            </p:sp>
            <p:sp>
              <p:nvSpPr>
                <p:cNvPr id="34" name="TextBox 33">
                  <a:extLst>
                    <a:ext uri="{FF2B5EF4-FFF2-40B4-BE49-F238E27FC236}">
                      <a16:creationId xmlns:a16="http://schemas.microsoft.com/office/drawing/2014/main" id="{A67BE0C1-C9E3-D35A-F92E-D6ACDC5DEAF1}"/>
                    </a:ext>
                  </a:extLst>
                </p:cNvPr>
                <p:cNvSpPr txBox="1"/>
                <p:nvPr/>
              </p:nvSpPr>
              <p:spPr>
                <a:xfrm>
                  <a:off x="26698981" y="8955511"/>
                  <a:ext cx="1362715" cy="400110"/>
                </a:xfrm>
                <a:prstGeom prst="rect">
                  <a:avLst/>
                </a:prstGeom>
                <a:solidFill>
                  <a:schemeClr val="bg1"/>
                </a:solidFill>
              </p:spPr>
              <p:txBody>
                <a:bodyPr wrap="square" rtlCol="0">
                  <a:spAutoFit/>
                </a:bodyPr>
                <a:lstStyle/>
                <a:p>
                  <a:pPr algn="ctr"/>
                  <a:r>
                    <a:rPr lang="en-US" sz="2000" dirty="0">
                      <a:latin typeface="Lucida Bright" panose="02040602050505020304" pitchFamily="18" charset="0"/>
                    </a:rPr>
                    <a:t>Mapping</a:t>
                  </a:r>
                </a:p>
              </p:txBody>
            </p:sp>
            <p:sp>
              <p:nvSpPr>
                <p:cNvPr id="35" name="TextBox 34">
                  <a:extLst>
                    <a:ext uri="{FF2B5EF4-FFF2-40B4-BE49-F238E27FC236}">
                      <a16:creationId xmlns:a16="http://schemas.microsoft.com/office/drawing/2014/main" id="{680B6C55-80CD-5BFD-FFAF-41ACD9E6AF03}"/>
                    </a:ext>
                  </a:extLst>
                </p:cNvPr>
                <p:cNvSpPr txBox="1"/>
                <p:nvPr/>
              </p:nvSpPr>
              <p:spPr>
                <a:xfrm>
                  <a:off x="26006944" y="4781808"/>
                  <a:ext cx="2569381" cy="400110"/>
                </a:xfrm>
                <a:prstGeom prst="rect">
                  <a:avLst/>
                </a:prstGeom>
                <a:solidFill>
                  <a:schemeClr val="bg1"/>
                </a:solidFill>
              </p:spPr>
              <p:txBody>
                <a:bodyPr wrap="square" rtlCol="0">
                  <a:spAutoFit/>
                </a:bodyPr>
                <a:lstStyle/>
                <a:p>
                  <a:pPr algn="ctr"/>
                  <a:r>
                    <a:rPr lang="en-US" sz="2000" dirty="0">
                      <a:latin typeface="Lucida Bright" panose="02040602050505020304" pitchFamily="18" charset="0"/>
                    </a:rPr>
                    <a:t>Active Perception</a:t>
                  </a:r>
                </a:p>
              </p:txBody>
            </p:sp>
            <p:sp>
              <p:nvSpPr>
                <p:cNvPr id="36" name="TextBox 35">
                  <a:extLst>
                    <a:ext uri="{FF2B5EF4-FFF2-40B4-BE49-F238E27FC236}">
                      <a16:creationId xmlns:a16="http://schemas.microsoft.com/office/drawing/2014/main" id="{DB2291F3-8D7C-137E-D0C0-46877A91FF40}"/>
                    </a:ext>
                  </a:extLst>
                </p:cNvPr>
                <p:cNvSpPr txBox="1"/>
                <p:nvPr/>
              </p:nvSpPr>
              <p:spPr>
                <a:xfrm>
                  <a:off x="28576325" y="7870821"/>
                  <a:ext cx="1377637" cy="400110"/>
                </a:xfrm>
                <a:prstGeom prst="rect">
                  <a:avLst/>
                </a:prstGeom>
                <a:solidFill>
                  <a:schemeClr val="bg1"/>
                </a:solidFill>
              </p:spPr>
              <p:txBody>
                <a:bodyPr wrap="square" rtlCol="0">
                  <a:spAutoFit/>
                </a:bodyPr>
                <a:lstStyle/>
                <a:p>
                  <a:pPr algn="ctr"/>
                  <a:r>
                    <a:rPr lang="en-US" sz="2000" dirty="0">
                      <a:latin typeface="Lucida Bright" panose="02040602050505020304" pitchFamily="18" charset="0"/>
                    </a:rPr>
                    <a:t>SLAM</a:t>
                  </a:r>
                </a:p>
              </p:txBody>
            </p:sp>
            <p:sp>
              <p:nvSpPr>
                <p:cNvPr id="37" name="TextBox 36">
                  <a:extLst>
                    <a:ext uri="{FF2B5EF4-FFF2-40B4-BE49-F238E27FC236}">
                      <a16:creationId xmlns:a16="http://schemas.microsoft.com/office/drawing/2014/main" id="{1A7D9E69-37E2-6B77-5578-4D4FAB950793}"/>
                    </a:ext>
                  </a:extLst>
                </p:cNvPr>
                <p:cNvSpPr txBox="1"/>
                <p:nvPr/>
              </p:nvSpPr>
              <p:spPr>
                <a:xfrm>
                  <a:off x="28037722" y="5328930"/>
                  <a:ext cx="1892312" cy="400110"/>
                </a:xfrm>
                <a:prstGeom prst="rect">
                  <a:avLst/>
                </a:prstGeom>
                <a:solidFill>
                  <a:schemeClr val="bg1"/>
                </a:solidFill>
              </p:spPr>
              <p:txBody>
                <a:bodyPr wrap="square" rtlCol="0">
                  <a:spAutoFit/>
                </a:bodyPr>
                <a:lstStyle/>
                <a:p>
                  <a:pPr algn="r"/>
                  <a:r>
                    <a:rPr lang="en-US" sz="2000" dirty="0">
                      <a:latin typeface="Lucida Bright" panose="02040602050505020304" pitchFamily="18" charset="0"/>
                    </a:rPr>
                    <a:t>Localization</a:t>
                  </a:r>
                </a:p>
              </p:txBody>
            </p:sp>
          </p:grpSp>
        </p:grpSp>
      </p:grpSp>
    </p:spTree>
    <p:extLst>
      <p:ext uri="{BB962C8B-B14F-4D97-AF65-F5344CB8AC3E}">
        <p14:creationId xmlns:p14="http://schemas.microsoft.com/office/powerpoint/2010/main" val="19335982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805</TotalTime>
  <Words>711</Words>
  <Application>Microsoft Office PowerPoint</Application>
  <PresentationFormat>Custom</PresentationFormat>
  <Paragraphs>123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Lucida Bright</vt:lpstr>
      <vt:lpstr>Tahoma</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Andrei-Marian CUREA (88789)</dc:creator>
  <cp:lastModifiedBy>Andrei-Marian CUREA (88789)</cp:lastModifiedBy>
  <cp:revision>26</cp:revision>
  <dcterms:created xsi:type="dcterms:W3CDTF">2023-10-06T15:01:48Z</dcterms:created>
  <dcterms:modified xsi:type="dcterms:W3CDTF">2023-10-09T09:08:08Z</dcterms:modified>
</cp:coreProperties>
</file>